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311" r:id="rId3"/>
    <p:sldId id="298" r:id="rId4"/>
    <p:sldId id="327" r:id="rId5"/>
    <p:sldId id="328" r:id="rId6"/>
    <p:sldId id="329" r:id="rId7"/>
    <p:sldId id="336" r:id="rId8"/>
    <p:sldId id="330" r:id="rId9"/>
    <p:sldId id="332" r:id="rId10"/>
    <p:sldId id="333" r:id="rId11"/>
    <p:sldId id="334" r:id="rId12"/>
    <p:sldId id="335" r:id="rId13"/>
    <p:sldId id="331" r:id="rId14"/>
    <p:sldId id="312" r:id="rId15"/>
    <p:sldId id="338" r:id="rId16"/>
    <p:sldId id="337" r:id="rId17"/>
    <p:sldId id="297"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Rock" initials="VR" lastIdx="2" clrIdx="0">
    <p:extLst>
      <p:ext uri="{19B8F6BF-5375-455C-9EA6-DF929625EA0E}">
        <p15:presenceInfo xmlns:p15="http://schemas.microsoft.com/office/powerpoint/2012/main" userId="S-1-5-21-1547161642-492894223-682003330-2232" providerId="AD"/>
      </p:ext>
    </p:extLst>
  </p:cmAuthor>
  <p:cmAuthor id="2" name="Sandy Abraham" initials="SA" lastIdx="2" clrIdx="1">
    <p:extLst>
      <p:ext uri="{19B8F6BF-5375-455C-9EA6-DF929625EA0E}">
        <p15:presenceInfo xmlns:p15="http://schemas.microsoft.com/office/powerpoint/2012/main" userId="S-1-5-21-1547161642-492894223-682003330-21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654" autoAdjust="0"/>
  </p:normalViewPr>
  <p:slideViewPr>
    <p:cSldViewPr snapToGrid="0" snapToObjects="1">
      <p:cViewPr varScale="1">
        <p:scale>
          <a:sx n="50" d="100"/>
          <a:sy n="50" d="100"/>
        </p:scale>
        <p:origin x="184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CBDD525-308C-422C-9A53-F635C572573F}" type="datetimeFigureOut">
              <a:rPr lang="en-US" smtClean="0"/>
              <a:t>6/9/2017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3BEFD36-FC61-4D8E-BC64-19555B23A7C6}" type="slidenum">
              <a:rPr lang="en-US" smtClean="0"/>
              <a:t>‹#›</a:t>
            </a:fld>
            <a:endParaRPr lang="en-US"/>
          </a:p>
        </p:txBody>
      </p:sp>
    </p:spTree>
    <p:extLst>
      <p:ext uri="{BB962C8B-B14F-4D97-AF65-F5344CB8AC3E}">
        <p14:creationId xmlns:p14="http://schemas.microsoft.com/office/powerpoint/2010/main" val="181696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D4BF27F-AA51-4846-91F4-17513EB1B688}" type="datetimeFigureOut">
              <a:rPr lang="en-US" smtClean="0"/>
              <a:t>6/9/2017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795D16D-A1CA-45DA-B927-A6A401A0DAE7}" type="slidenum">
              <a:rPr lang="en-US" smtClean="0"/>
              <a:t>‹#›</a:t>
            </a:fld>
            <a:endParaRPr lang="en-US"/>
          </a:p>
        </p:txBody>
      </p:sp>
    </p:spTree>
    <p:extLst>
      <p:ext uri="{BB962C8B-B14F-4D97-AF65-F5344CB8AC3E}">
        <p14:creationId xmlns:p14="http://schemas.microsoft.com/office/powerpoint/2010/main" val="122693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today’s meeting.</a:t>
            </a:r>
            <a:r>
              <a:rPr lang="en-US" baseline="0" dirty="0" smtClean="0"/>
              <a:t> The presentation today is brought to you by </a:t>
            </a:r>
            <a:r>
              <a:rPr lang="en-US" dirty="0" smtClean="0"/>
              <a:t>the American Brain Tumor Associatio</a:t>
            </a:r>
            <a:r>
              <a:rPr lang="en-US" baseline="0" dirty="0" smtClean="0"/>
              <a:t>n and is about returning to work or school after a brain tumor diagnosis. Many people can and do return to work or school. For adults, this can be a complex decision. For children, there is a lot to know about what to prepare for and expect.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 [NAME] and [BACKGROUND].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Let’s get started.</a:t>
            </a:r>
            <a:endParaRPr lang="en-GB" b="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a:t>
            </a:fld>
            <a:endParaRPr lang="en-US"/>
          </a:p>
        </p:txBody>
      </p:sp>
    </p:spTree>
    <p:extLst>
      <p:ext uri="{BB962C8B-B14F-4D97-AF65-F5344CB8AC3E}">
        <p14:creationId xmlns:p14="http://schemas.microsoft.com/office/powerpoint/2010/main" val="204315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hospitals provide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resource</a:t>
            </a:r>
            <a:r>
              <a:rPr lang="en-US" sz="1200" kern="1200" baseline="0" dirty="0" smtClean="0">
                <a:solidFill>
                  <a:schemeClr val="tx1"/>
                </a:solidFill>
                <a:effectLst/>
                <a:latin typeface="+mn-lt"/>
                <a:ea typeface="+mn-ea"/>
                <a:cs typeface="+mn-cs"/>
              </a:rPr>
              <a:t> that is extremely helpful: a hospital-school liaison. This is a medical p</a:t>
            </a:r>
            <a:r>
              <a:rPr lang="en-US" sz="1200" kern="1200" dirty="0" smtClean="0">
                <a:solidFill>
                  <a:schemeClr val="tx1"/>
                </a:solidFill>
                <a:effectLst/>
                <a:latin typeface="+mn-lt"/>
                <a:ea typeface="+mn-ea"/>
                <a:cs typeface="+mn-cs"/>
              </a:rPr>
              <a:t>rofessional who can help ease the transition to school and provide ongoing support for your child’s physical and emotional wellbeing. After meeting with you and your family, the hospital-school liaison helps determine what the child needs to return to school. Your liaison will also meet with you and your child’s educational team to educate them about your child’s condition and needs, and discuss any concerns you or the team may have. In this meeting, it also helps to talk about medical issues such as: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Medications your child needs to take during school and how and when to administer them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Medical devices such as a port, central line, or shunt, and warning signs of potential problems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potential for seizures and how to handle them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Emergency contact procedure (e.g., what is an emergency, who to call first, contact information, etc.)</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Potential social and behavioral issues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Physical disabilities such as hearing loss, motor coordination, etc.</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will also be important to educate your child’s teachers and peers about brain tumors. </a:t>
            </a:r>
            <a:r>
              <a:rPr lang="en-US" sz="1200" kern="1200" dirty="0" smtClean="0">
                <a:solidFill>
                  <a:schemeClr val="tx1"/>
                </a:solidFill>
                <a:effectLst/>
                <a:latin typeface="+mn-lt"/>
                <a:ea typeface="+mn-ea"/>
                <a:cs typeface="+mn-cs"/>
              </a:rPr>
              <a:t>Many people have misperceptions about brain tumors, and may not know what to expect when your child returns to school.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Your hospital-school liaison, you yourself, a knowledgeable family representative or even your child</a:t>
            </a:r>
            <a:r>
              <a:rPr lang="en-US" sz="1200" kern="1200" baseline="0" dirty="0" smtClean="0">
                <a:solidFill>
                  <a:schemeClr val="tx1"/>
                </a:solidFill>
                <a:effectLst/>
                <a:latin typeface="+mn-lt"/>
                <a:ea typeface="+mn-ea"/>
                <a:cs typeface="+mn-cs"/>
              </a:rPr>
              <a:t> can help </a:t>
            </a:r>
            <a:r>
              <a:rPr lang="en-US" sz="1200" kern="1200" dirty="0" smtClean="0">
                <a:solidFill>
                  <a:schemeClr val="tx1"/>
                </a:solidFill>
                <a:effectLst/>
                <a:latin typeface="+mn-lt"/>
                <a:ea typeface="+mn-ea"/>
                <a:cs typeface="+mn-cs"/>
              </a:rPr>
              <a:t>prepare classmates and teachers by providing them with information about brain tumors, answering questions, and addressing concerns.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can discuss treatment, and you can use humor (e.g., “No, radiation does not make you glow in the dark!”), but you can also address more serious subjects such as hair loss, and even death. You should make sure to explain what a brain tumor is, and that it is not contagious. The ABTA has resources</a:t>
            </a:r>
            <a:r>
              <a:rPr lang="en-US" sz="1200" kern="1200" baseline="0" dirty="0" smtClean="0">
                <a:solidFill>
                  <a:schemeClr val="tx1"/>
                </a:solidFill>
                <a:effectLst/>
                <a:latin typeface="+mn-lt"/>
                <a:ea typeface="+mn-ea"/>
                <a:cs typeface="+mn-cs"/>
              </a:rPr>
              <a:t> on how to talk to children about brain tumors. </a:t>
            </a:r>
            <a:r>
              <a:rPr lang="en-US" sz="1200" kern="1200" dirty="0" smtClean="0">
                <a:solidFill>
                  <a:schemeClr val="tx1"/>
                </a:solidFill>
                <a:effectLst/>
                <a:latin typeface="+mn-lt"/>
                <a:ea typeface="+mn-ea"/>
                <a:cs typeface="+mn-cs"/>
              </a:rPr>
              <a:t>You can also explain side effects, like how your child may lose his balance now and then – and what to do if they arise.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you’re doing a</a:t>
            </a:r>
            <a:r>
              <a:rPr lang="en-US" sz="1200" kern="1200" baseline="0" dirty="0" smtClean="0">
                <a:solidFill>
                  <a:schemeClr val="tx1"/>
                </a:solidFill>
                <a:effectLst/>
                <a:latin typeface="+mn-lt"/>
                <a:ea typeface="+mn-ea"/>
                <a:cs typeface="+mn-cs"/>
              </a:rPr>
              <a:t> presentation to your child’s class, your child may want to be involved. Even though he or she may not want to present this information themselves, it is </a:t>
            </a:r>
            <a:r>
              <a:rPr lang="en-US" sz="1200" kern="1200" dirty="0" smtClean="0">
                <a:solidFill>
                  <a:schemeClr val="tx1"/>
                </a:solidFill>
                <a:effectLst/>
                <a:latin typeface="+mn-lt"/>
                <a:ea typeface="+mn-ea"/>
                <a:cs typeface="+mn-cs"/>
              </a:rPr>
              <a:t>helpful to listen and learn what your child wants to share or not.</a:t>
            </a:r>
          </a:p>
        </p:txBody>
      </p:sp>
      <p:sp>
        <p:nvSpPr>
          <p:cNvPr id="4" name="Slide Number Placeholder 3"/>
          <p:cNvSpPr>
            <a:spLocks noGrp="1"/>
          </p:cNvSpPr>
          <p:nvPr>
            <p:ph type="sldNum" sz="quarter" idx="10"/>
          </p:nvPr>
        </p:nvSpPr>
        <p:spPr/>
        <p:txBody>
          <a:bodyPr/>
          <a:lstStyle/>
          <a:p>
            <a:fld id="{E795D16D-A1CA-45DA-B927-A6A401A0DAE7}" type="slidenum">
              <a:rPr lang="en-US" smtClean="0"/>
              <a:t>10</a:t>
            </a:fld>
            <a:endParaRPr lang="en-US"/>
          </a:p>
        </p:txBody>
      </p:sp>
    </p:spTree>
    <p:extLst>
      <p:ext uri="{BB962C8B-B14F-4D97-AF65-F5344CB8AC3E}">
        <p14:creationId xmlns:p14="http://schemas.microsoft.com/office/powerpoint/2010/main" val="1654728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Even with a plan in place, your</a:t>
            </a:r>
            <a:r>
              <a:rPr lang="en-US" sz="1200" kern="1200" baseline="0" dirty="0" smtClean="0">
                <a:solidFill>
                  <a:schemeClr val="tx1"/>
                </a:solidFill>
                <a:effectLst/>
                <a:latin typeface="+mn-lt"/>
                <a:ea typeface="+mn-ea"/>
                <a:cs typeface="+mn-cs"/>
              </a:rPr>
              <a:t> child’s return to school may not </a:t>
            </a:r>
            <a:r>
              <a:rPr lang="en-US" sz="1200" kern="1200" dirty="0" smtClean="0">
                <a:solidFill>
                  <a:schemeClr val="tx1"/>
                </a:solidFill>
                <a:effectLst/>
                <a:latin typeface="+mn-lt"/>
                <a:ea typeface="+mn-ea"/>
                <a:cs typeface="+mn-cs"/>
              </a:rPr>
              <a:t>go as planned.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a:t>
            </a:r>
            <a:r>
              <a:rPr lang="en-US" sz="1200" kern="1200" baseline="0" dirty="0" smtClean="0">
                <a:solidFill>
                  <a:schemeClr val="tx1"/>
                </a:solidFill>
                <a:effectLst/>
                <a:latin typeface="+mn-lt"/>
                <a:ea typeface="+mn-ea"/>
                <a:cs typeface="+mn-cs"/>
              </a:rPr>
              <a:t> times, parents will need to advocate for their children to make sure that plans are implemented. </a:t>
            </a:r>
            <a:r>
              <a:rPr lang="en-US" sz="1200" kern="1200" dirty="0" smtClean="0">
                <a:solidFill>
                  <a:schemeClr val="tx1"/>
                </a:solidFill>
                <a:effectLst/>
                <a:latin typeface="+mn-lt"/>
                <a:ea typeface="+mn-ea"/>
                <a:cs typeface="+mn-cs"/>
              </a:rPr>
              <a:t>A recent study found that less than 50% of recommendations from neuropsychological evaluations were implemented, driving home the importance of parents acting as advocates for their children. In addition, people at the school unfamiliar or unhelpful about your child’s condition may cause your child undue stress.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your child makes the transition back to school, you might consider planning regular meetings with your child’s teacher or counselor to see how things are going. Ask about behavior, signs of fatigue, and excessive frustration or depression. Check in with your child frequently and help address his or her concerns. Be aware of changes in your child’s physical, emotional or cognitive abilities and be prepared to request updated accommodations at school.</a:t>
            </a:r>
          </a:p>
        </p:txBody>
      </p:sp>
      <p:sp>
        <p:nvSpPr>
          <p:cNvPr id="4" name="Slide Number Placeholder 3"/>
          <p:cNvSpPr>
            <a:spLocks noGrp="1"/>
          </p:cNvSpPr>
          <p:nvPr>
            <p:ph type="sldNum" sz="quarter" idx="10"/>
          </p:nvPr>
        </p:nvSpPr>
        <p:spPr/>
        <p:txBody>
          <a:bodyPr/>
          <a:lstStyle/>
          <a:p>
            <a:fld id="{E795D16D-A1CA-45DA-B927-A6A401A0DAE7}" type="slidenum">
              <a:rPr lang="en-US" smtClean="0"/>
              <a:t>11</a:t>
            </a:fld>
            <a:endParaRPr lang="en-US"/>
          </a:p>
        </p:txBody>
      </p:sp>
    </p:spTree>
    <p:extLst>
      <p:ext uri="{BB962C8B-B14F-4D97-AF65-F5344CB8AC3E}">
        <p14:creationId xmlns:p14="http://schemas.microsoft.com/office/powerpoint/2010/main" val="2811575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Both adults and children who have experienced brain tumors have specific legal rights both in the workforce and at school.</a:t>
            </a:r>
          </a:p>
        </p:txBody>
      </p:sp>
      <p:sp>
        <p:nvSpPr>
          <p:cNvPr id="4" name="Slide Number Placeholder 3"/>
          <p:cNvSpPr>
            <a:spLocks noGrp="1"/>
          </p:cNvSpPr>
          <p:nvPr>
            <p:ph type="sldNum" sz="quarter" idx="10"/>
          </p:nvPr>
        </p:nvSpPr>
        <p:spPr/>
        <p:txBody>
          <a:bodyPr/>
          <a:lstStyle/>
          <a:p>
            <a:fld id="{E795D16D-A1CA-45DA-B927-A6A401A0DAE7}" type="slidenum">
              <a:rPr lang="en-US" smtClean="0"/>
              <a:t>12</a:t>
            </a:fld>
            <a:endParaRPr lang="en-US"/>
          </a:p>
        </p:txBody>
      </p:sp>
    </p:spTree>
    <p:extLst>
      <p:ext uri="{BB962C8B-B14F-4D97-AF65-F5344CB8AC3E}">
        <p14:creationId xmlns:p14="http://schemas.microsoft.com/office/powerpoint/2010/main" val="41429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adults, many of your rights are covered in the Americans with Disabilities Act (ADA). The ADA prevents job discrimination for those with a qualifying disability and applies to all companies with 15 or more employees. </a:t>
            </a:r>
          </a:p>
          <a:p>
            <a:endParaRPr lang="en-US" baseline="0" dirty="0" smtClean="0"/>
          </a:p>
          <a:p>
            <a:r>
              <a:rPr lang="en-US" baseline="0" dirty="0" smtClean="0"/>
              <a:t>According to the ADA, if you can perform the essential responsibilities of the job, the following conditions will protect your rights:</a:t>
            </a:r>
          </a:p>
          <a:p>
            <a:pPr marL="171450" indent="-171450">
              <a:buFont typeface="Arial" panose="020B0604020202020204" pitchFamily="34" charset="0"/>
              <a:buChar char="•"/>
            </a:pPr>
            <a:r>
              <a:rPr lang="en-US" baseline="0" dirty="0" smtClean="0"/>
              <a:t>The employer cannot discriminate against you in hiring.</a:t>
            </a:r>
          </a:p>
          <a:p>
            <a:pPr marL="171450" indent="-171450">
              <a:buFont typeface="Arial" panose="020B0604020202020204" pitchFamily="34" charset="0"/>
              <a:buChar char="•"/>
            </a:pPr>
            <a:r>
              <a:rPr lang="en-US" baseline="0" dirty="0" smtClean="0"/>
              <a:t>The employer must make reasonable accommodations to allow you to perform the job unless doing so would cause an undue hardship on the employer.</a:t>
            </a:r>
          </a:p>
          <a:p>
            <a:pPr marL="0" indent="0">
              <a:buFont typeface="Arial" panose="020B0604020202020204" pitchFamily="34" charset="0"/>
              <a:buNone/>
            </a:pPr>
            <a:endParaRPr lang="en-US" baseline="0" dirty="0" smtClean="0"/>
          </a:p>
          <a:p>
            <a:r>
              <a:rPr lang="en-US" baseline="0" dirty="0" smtClean="0"/>
              <a:t>If you feel you have been discriminated against, call the Equal Employment Opportunity Commission (EEOC) at 800-669-4000.</a:t>
            </a:r>
          </a:p>
        </p:txBody>
      </p:sp>
      <p:sp>
        <p:nvSpPr>
          <p:cNvPr id="4" name="Slide Number Placeholder 3"/>
          <p:cNvSpPr>
            <a:spLocks noGrp="1"/>
          </p:cNvSpPr>
          <p:nvPr>
            <p:ph type="sldNum" sz="quarter" idx="10"/>
          </p:nvPr>
        </p:nvSpPr>
        <p:spPr/>
        <p:txBody>
          <a:bodyPr/>
          <a:lstStyle/>
          <a:p>
            <a:fld id="{E795D16D-A1CA-45DA-B927-A6A401A0DAE7}" type="slidenum">
              <a:rPr lang="en-US" smtClean="0"/>
              <a:t>13</a:t>
            </a:fld>
            <a:endParaRPr lang="en-US"/>
          </a:p>
        </p:txBody>
      </p:sp>
    </p:spTree>
    <p:extLst>
      <p:ext uri="{BB962C8B-B14F-4D97-AF65-F5344CB8AC3E}">
        <p14:creationId xmlns:p14="http://schemas.microsoft.com/office/powerpoint/2010/main" val="686473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Students</a:t>
            </a:r>
            <a:r>
              <a:rPr lang="en-US" sz="1200" kern="1200" baseline="0" dirty="0" smtClean="0">
                <a:solidFill>
                  <a:schemeClr val="tx1"/>
                </a:solidFill>
                <a:effectLst/>
                <a:latin typeface="+mn-lt"/>
                <a:ea typeface="+mn-ea"/>
                <a:cs typeface="+mn-cs"/>
              </a:rPr>
              <a:t>’ rights are covered under the Ind</a:t>
            </a:r>
            <a:r>
              <a:rPr lang="en-US" sz="1200" kern="1200" dirty="0" smtClean="0">
                <a:solidFill>
                  <a:schemeClr val="tx1"/>
                </a:solidFill>
                <a:effectLst/>
                <a:latin typeface="+mn-lt"/>
                <a:ea typeface="+mn-ea"/>
                <a:cs typeface="+mn-cs"/>
              </a:rPr>
              <a:t>ividuals with Disabilities Education Act (IDEA).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 the IDEA, children are entitled to an evaluation which will result in an individualized education plan, or IEP. As we mentioned, it’s important to obtain a neuropsychological evaluation for your child because it will</a:t>
            </a:r>
            <a:r>
              <a:rPr lang="en-US" sz="1200" kern="1200" baseline="0" dirty="0" smtClean="0">
                <a:solidFill>
                  <a:schemeClr val="tx1"/>
                </a:solidFill>
                <a:effectLst/>
                <a:latin typeface="+mn-lt"/>
                <a:ea typeface="+mn-ea"/>
                <a:cs typeface="+mn-cs"/>
              </a:rPr>
              <a:t> provide specific feedback on skills that may have been affected by the brain tumor and treatment.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IEPs</a:t>
            </a:r>
            <a:r>
              <a:rPr lang="en-US" sz="1200" kern="1200" dirty="0" smtClean="0">
                <a:solidFill>
                  <a:schemeClr val="tx1"/>
                </a:solidFill>
                <a:effectLst/>
                <a:latin typeface="+mn-lt"/>
                <a:ea typeface="+mn-ea"/>
                <a:cs typeface="+mn-cs"/>
              </a:rPr>
              <a:t> identify specific goals for your child’s education and outline the accommodations and services that your child will receive. Once your child has an IEP, the school is required to provide accommodations and referrals to services such as occupational therapy, speech therapy, or counseling. Other accommodations may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of a computer or audiobooks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Written class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Weekly assignments given ahead of time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Assistance with organization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of a calculator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Extended testing time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IEP can be changed at any time during the school year, and typically the school will hold a yearly meeting to update the plan with all involved. If any changes are made to the IEP, or any meetings are held regarding the IEP, parents must be notified in writing.</a:t>
            </a:r>
          </a:p>
          <a:p>
            <a:endParaRPr lang="en-US" sz="1200" kern="1200" dirty="0" smtClean="0">
              <a:solidFill>
                <a:schemeClr val="tx1"/>
              </a:solidFill>
              <a:effectLst/>
              <a:latin typeface="+mn-lt"/>
              <a:ea typeface="+mn-ea"/>
              <a:cs typeface="+mn-cs"/>
            </a:endParaRPr>
          </a:p>
          <a:p>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14</a:t>
            </a:fld>
            <a:endParaRPr lang="en-US"/>
          </a:p>
        </p:txBody>
      </p:sp>
    </p:spTree>
    <p:extLst>
      <p:ext uri="{BB962C8B-B14F-4D97-AF65-F5344CB8AC3E}">
        <p14:creationId xmlns:p14="http://schemas.microsoft.com/office/powerpoint/2010/main" val="1013990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hope I’ve given you some things to think about as you consider your post-recovery options.</a:t>
            </a:r>
          </a:p>
        </p:txBody>
      </p:sp>
      <p:sp>
        <p:nvSpPr>
          <p:cNvPr id="4" name="Slide Number Placeholder 3"/>
          <p:cNvSpPr>
            <a:spLocks noGrp="1"/>
          </p:cNvSpPr>
          <p:nvPr>
            <p:ph type="sldNum" sz="quarter" idx="10"/>
          </p:nvPr>
        </p:nvSpPr>
        <p:spPr/>
        <p:txBody>
          <a:bodyPr/>
          <a:lstStyle/>
          <a:p>
            <a:fld id="{E795D16D-A1CA-45DA-B927-A6A401A0DAE7}" type="slidenum">
              <a:rPr lang="en-US" smtClean="0"/>
              <a:t>15</a:t>
            </a:fld>
            <a:endParaRPr lang="en-US"/>
          </a:p>
        </p:txBody>
      </p:sp>
    </p:spTree>
    <p:extLst>
      <p:ext uri="{BB962C8B-B14F-4D97-AF65-F5344CB8AC3E}">
        <p14:creationId xmlns:p14="http://schemas.microsoft.com/office/powerpoint/2010/main" val="2819052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Whether you’re an adult going back to work or a student going back to school, there are many things to consider.</a:t>
            </a:r>
          </a:p>
          <a:p>
            <a:endParaRPr lang="en-US" b="0" baseline="0" dirty="0" smtClean="0"/>
          </a:p>
          <a:p>
            <a:r>
              <a:rPr lang="en-US" b="0" baseline="0" dirty="0" smtClean="0"/>
              <a:t>You will need to prepare for the experience. </a:t>
            </a:r>
          </a:p>
          <a:p>
            <a:pPr marL="171450" indent="-171450">
              <a:buFont typeface="Arial" panose="020B0604020202020204" pitchFamily="34" charset="0"/>
              <a:buChar char="•"/>
            </a:pPr>
            <a:r>
              <a:rPr lang="en-US" b="0" baseline="0" dirty="0" smtClean="0"/>
              <a:t>Both formal assessments and self-assessments are part of the process. You will need to evaluate what you can handle physically, cognitively and emotionally.</a:t>
            </a:r>
          </a:p>
          <a:p>
            <a:pPr marL="171450" indent="-171450">
              <a:buFont typeface="Arial" panose="020B0604020202020204" pitchFamily="34" charset="0"/>
              <a:buChar char="•"/>
            </a:pPr>
            <a:r>
              <a:rPr lang="en-US" b="0" baseline="0" dirty="0" smtClean="0"/>
              <a:t>You will have to communicate with your workplace or school about your condition and what you can handle.</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0" baseline="0" dirty="0" smtClean="0"/>
              <a:t>And finally, know your rights. For adults, these laws are contained in the Americans with Disabilities Act. For students, they’re in the </a:t>
            </a:r>
            <a:r>
              <a:rPr lang="en-US" dirty="0" smtClean="0"/>
              <a:t>Individuals with Disabilities Education Act.</a:t>
            </a:r>
            <a:r>
              <a:rPr lang="en-US" baseline="0" dirty="0" smtClean="0"/>
              <a:t> Both require that schools and employers provide accommodations for those who need them.</a:t>
            </a:r>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16</a:t>
            </a:fld>
            <a:endParaRPr lang="en-US"/>
          </a:p>
        </p:txBody>
      </p:sp>
    </p:spTree>
    <p:extLst>
      <p:ext uri="{BB962C8B-B14F-4D97-AF65-F5344CB8AC3E}">
        <p14:creationId xmlns:p14="http://schemas.microsoft.com/office/powerpoint/2010/main" val="3835060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this was a good start to learning about your options</a:t>
            </a:r>
            <a:r>
              <a:rPr lang="en-US" baseline="0" dirty="0" smtClean="0"/>
              <a:t> when it’s time to go back to school or you’re considering going back to work. If you need more information or resources, I e</a:t>
            </a:r>
            <a:r>
              <a:rPr lang="en-US" dirty="0" smtClean="0"/>
              <a:t>ncourage you to call the ABTA </a:t>
            </a:r>
            <a:r>
              <a:rPr lang="en-US" dirty="0" err="1" smtClean="0"/>
              <a:t>CareLine</a:t>
            </a:r>
            <a:r>
              <a:rPr lang="en-US" dirty="0" smtClean="0"/>
              <a:t> or find</a:t>
            </a:r>
            <a:r>
              <a:rPr lang="en-US" baseline="0" dirty="0" smtClean="0"/>
              <a:t> information on the website at any time of the day or night.</a:t>
            </a:r>
          </a:p>
          <a:p>
            <a:endParaRPr lang="en-US" baseline="0" dirty="0" smtClean="0"/>
          </a:p>
          <a:p>
            <a:r>
              <a:rPr lang="en-US" baseline="0" dirty="0" smtClean="0"/>
              <a:t>Thank you for joining me today.</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17</a:t>
            </a:fld>
            <a:endParaRPr lang="en-US"/>
          </a:p>
        </p:txBody>
      </p:sp>
    </p:spTree>
    <p:extLst>
      <p:ext uri="{BB962C8B-B14F-4D97-AF65-F5344CB8AC3E}">
        <p14:creationId xmlns:p14="http://schemas.microsoft.com/office/powerpoint/2010/main" val="49559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going to begin our session today by talking about adults returning to work.</a:t>
            </a:r>
          </a:p>
        </p:txBody>
      </p:sp>
      <p:sp>
        <p:nvSpPr>
          <p:cNvPr id="4" name="Slide Number Placeholder 3"/>
          <p:cNvSpPr>
            <a:spLocks noGrp="1"/>
          </p:cNvSpPr>
          <p:nvPr>
            <p:ph type="sldNum" sz="quarter" idx="10"/>
          </p:nvPr>
        </p:nvSpPr>
        <p:spPr/>
        <p:txBody>
          <a:bodyPr/>
          <a:lstStyle/>
          <a:p>
            <a:fld id="{E795D16D-A1CA-45DA-B927-A6A401A0DAE7}" type="slidenum">
              <a:rPr lang="en-US" smtClean="0"/>
              <a:t>2</a:t>
            </a:fld>
            <a:endParaRPr lang="en-US"/>
          </a:p>
        </p:txBody>
      </p:sp>
    </p:spTree>
    <p:extLst>
      <p:ext uri="{BB962C8B-B14F-4D97-AF65-F5344CB8AC3E}">
        <p14:creationId xmlns:p14="http://schemas.microsoft.com/office/powerpoint/2010/main" val="4203859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This can be a difficult decision. Some people are able to work while they are undergoing treatment. It may help to keep a routine, and many people find that the sense of accomplishment they achieve through work is fulfilling.</a:t>
            </a:r>
          </a:p>
          <a:p>
            <a:endParaRPr lang="en-US" baseline="0" dirty="0" smtClean="0"/>
          </a:p>
          <a:p>
            <a:r>
              <a:rPr lang="en-US" baseline="0" dirty="0" smtClean="0"/>
              <a:t>Others choose to return to work after their treatment is complete. </a:t>
            </a:r>
          </a:p>
          <a:p>
            <a:endParaRPr lang="en-US" baseline="0" dirty="0" smtClean="0"/>
          </a:p>
          <a:p>
            <a:r>
              <a:rPr lang="en-US" baseline="0" dirty="0" smtClean="0"/>
              <a:t>Still others never go back to work after a brain tumor, deciding instead to focus on the process of recovery or reevaluate priorities to spend more time with family.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no right answer. You need to look closely at your own needs, capabilities, and preferences and decide on the best choice for you. For example, ask yourself questions like…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Do you need to keep working for financial reasons?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Can you perform your work at the same level you used to?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Would it be possible to work at the same company with a less-demanding position?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Is your work fulfilling?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Can you find work that is more fulfilling than before?</a:t>
            </a:r>
          </a:p>
        </p:txBody>
      </p:sp>
      <p:sp>
        <p:nvSpPr>
          <p:cNvPr id="4" name="Slide Number Placeholder 3"/>
          <p:cNvSpPr>
            <a:spLocks noGrp="1"/>
          </p:cNvSpPr>
          <p:nvPr>
            <p:ph type="sldNum" sz="quarter" idx="10"/>
          </p:nvPr>
        </p:nvSpPr>
        <p:spPr/>
        <p:txBody>
          <a:bodyPr/>
          <a:lstStyle/>
          <a:p>
            <a:fld id="{E795D16D-A1CA-45DA-B927-A6A401A0DAE7}" type="slidenum">
              <a:rPr lang="en-US" smtClean="0"/>
              <a:t>3</a:t>
            </a:fld>
            <a:endParaRPr lang="en-US"/>
          </a:p>
        </p:txBody>
      </p:sp>
    </p:spTree>
    <p:extLst>
      <p:ext uri="{BB962C8B-B14F-4D97-AF65-F5344CB8AC3E}">
        <p14:creationId xmlns:p14="http://schemas.microsoft.com/office/powerpoint/2010/main" val="1567332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and when you decide to go back to work, you will need support from others. This includes your healthcare team, but also your employer, your family and perhaps your close friends. Together, these connections can help you start putting together strategies to help address and overcome the challenges that may face you as you return to work.</a:t>
            </a:r>
          </a:p>
          <a:p>
            <a:endParaRPr lang="en-US" baseline="0" dirty="0" smtClean="0"/>
          </a:p>
          <a:p>
            <a:r>
              <a:rPr lang="en-US" baseline="0" dirty="0" smtClean="0"/>
              <a:t>One difficult part of this task is that it requires you to communicate openly with your employer and co-workers. It’s not unusual to want to avoid this. Many people feel that their health is a private matter. However, it can be helpful to let co-workers know what is going on and gain their support. If you do not reveal your condition, your co-workers may be baffled about why you may be behaving differently even though you look and sound basically the same. </a:t>
            </a:r>
          </a:p>
          <a:p>
            <a:endParaRPr lang="en-US" baseline="0" dirty="0" smtClean="0"/>
          </a:p>
          <a:p>
            <a:r>
              <a:rPr lang="en-US" baseline="0" dirty="0" smtClean="0"/>
              <a:t>You can look within your company for an advocate or advisor, as well as to your healthcare team. A counselor, social worker, or supervisor can help you explore the best ways to let your co-workers know and how much to tell them.</a:t>
            </a:r>
          </a:p>
        </p:txBody>
      </p:sp>
      <p:sp>
        <p:nvSpPr>
          <p:cNvPr id="4" name="Slide Number Placeholder 3"/>
          <p:cNvSpPr>
            <a:spLocks noGrp="1"/>
          </p:cNvSpPr>
          <p:nvPr>
            <p:ph type="sldNum" sz="quarter" idx="10"/>
          </p:nvPr>
        </p:nvSpPr>
        <p:spPr/>
        <p:txBody>
          <a:bodyPr/>
          <a:lstStyle/>
          <a:p>
            <a:fld id="{E795D16D-A1CA-45DA-B927-A6A401A0DAE7}" type="slidenum">
              <a:rPr lang="en-US" smtClean="0"/>
              <a:t>4</a:t>
            </a:fld>
            <a:endParaRPr lang="en-US"/>
          </a:p>
        </p:txBody>
      </p:sp>
    </p:spTree>
    <p:extLst>
      <p:ext uri="{BB962C8B-B14F-4D97-AF65-F5344CB8AC3E}">
        <p14:creationId xmlns:p14="http://schemas.microsoft.com/office/powerpoint/2010/main" val="211864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you do go to work, you may run into some roadblocks. This is why it’s important to develop strategies for getting work done. </a:t>
            </a:r>
          </a:p>
          <a:p>
            <a:endParaRPr lang="en-US" baseline="0" dirty="0" smtClean="0"/>
          </a:p>
          <a:p>
            <a:r>
              <a:rPr lang="en-US" baseline="0" dirty="0" smtClean="0"/>
              <a:t>For example, if you’ve always been a “Type A” personality who “lives to work,” you may need to adjust your expectations. Your brain needs approximately 18-24 months to heal, and you also may need time to recover physically and emotionally from your treatments. You may also become frustrated and angry when commonplace job tasks are harder to accomplish. Create realistic timelines with your supervisor and return to work gradually. Time is an important part of the process, so be patient.</a:t>
            </a:r>
          </a:p>
          <a:p>
            <a:r>
              <a:rPr lang="en-US" baseline="0" dirty="0" smtClean="0"/>
              <a:t> </a:t>
            </a:r>
          </a:p>
          <a:p>
            <a:r>
              <a:rPr lang="en-US" baseline="0" dirty="0" smtClean="0"/>
              <a:t>You can also set up your work environment to be more optimal. For instance, you can set your computer to provide automatic date-and-time reminders for appointments and meetings. You can create checklists of what you have accomplished and what still needs to be done. You can use visual and auditory skills, such as color-coding tasks and a timer to remind you of those tasks. Counselors and therapists specializing in rehabilitation for brain tumor patients can help you develop these types of problem-solving systems.</a:t>
            </a:r>
          </a:p>
        </p:txBody>
      </p:sp>
      <p:sp>
        <p:nvSpPr>
          <p:cNvPr id="4" name="Slide Number Placeholder 3"/>
          <p:cNvSpPr>
            <a:spLocks noGrp="1"/>
          </p:cNvSpPr>
          <p:nvPr>
            <p:ph type="sldNum" sz="quarter" idx="10"/>
          </p:nvPr>
        </p:nvSpPr>
        <p:spPr/>
        <p:txBody>
          <a:bodyPr/>
          <a:lstStyle/>
          <a:p>
            <a:fld id="{E795D16D-A1CA-45DA-B927-A6A401A0DAE7}" type="slidenum">
              <a:rPr lang="en-US" smtClean="0"/>
              <a:t>5</a:t>
            </a:fld>
            <a:endParaRPr lang="en-US"/>
          </a:p>
        </p:txBody>
      </p:sp>
    </p:spTree>
    <p:extLst>
      <p:ext uri="{BB962C8B-B14F-4D97-AF65-F5344CB8AC3E}">
        <p14:creationId xmlns:p14="http://schemas.microsoft.com/office/powerpoint/2010/main" val="104255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additional strategy when returning to work is taking a realistic look at your limitations. Everyone has some sort of limitations; yours may simply be more pronounced right now. Ask yourself: do you have more energy in the morning or in the afternoon? If the answer is “morning”, schedule your most challenging tasks for before noon. Your medications may have something to do with your fatigue level so get familiar with how they affect your energy.</a:t>
            </a:r>
          </a:p>
          <a:p>
            <a:r>
              <a:rPr lang="en-US" baseline="0" dirty="0" smtClean="0"/>
              <a:t> </a:t>
            </a:r>
          </a:p>
          <a:p>
            <a:r>
              <a:rPr lang="en-US" baseline="0" dirty="0" smtClean="0"/>
              <a:t>Finally, work with your employer to come up with some flexible solutions to challenges you may have. Once your employer is aware of your brain tumor and treatment, he or she is required to help you make reasonable accommodations according to the Americans with Disabilities Act of 1990 (ADA). We’ll talk more about your legal rights later in the presentation, but some of the accommodations can be achieved through options like job-sharing, flexible hours, a temporary job coach, assistive technology, reassignment to a vacant position that is more suited to your abilities, and possible additional unpaid leave for required medical treatment.</a:t>
            </a:r>
          </a:p>
        </p:txBody>
      </p:sp>
      <p:sp>
        <p:nvSpPr>
          <p:cNvPr id="4" name="Slide Number Placeholder 3"/>
          <p:cNvSpPr>
            <a:spLocks noGrp="1"/>
          </p:cNvSpPr>
          <p:nvPr>
            <p:ph type="sldNum" sz="quarter" idx="10"/>
          </p:nvPr>
        </p:nvSpPr>
        <p:spPr/>
        <p:txBody>
          <a:bodyPr/>
          <a:lstStyle/>
          <a:p>
            <a:fld id="{E795D16D-A1CA-45DA-B927-A6A401A0DAE7}" type="slidenum">
              <a:rPr lang="en-US" smtClean="0"/>
              <a:t>6</a:t>
            </a:fld>
            <a:endParaRPr lang="en-US"/>
          </a:p>
        </p:txBody>
      </p:sp>
    </p:spTree>
    <p:extLst>
      <p:ext uri="{BB962C8B-B14F-4D97-AF65-F5344CB8AC3E}">
        <p14:creationId xmlns:p14="http://schemas.microsoft.com/office/powerpoint/2010/main" val="1292704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going to talk</a:t>
            </a:r>
            <a:r>
              <a:rPr lang="en-US" baseline="0" dirty="0" smtClean="0"/>
              <a:t> about</a:t>
            </a:r>
            <a:r>
              <a:rPr lang="en-US" dirty="0" smtClean="0"/>
              <a:t> children and young adults, and the</a:t>
            </a:r>
            <a:r>
              <a:rPr lang="en-US" baseline="0" dirty="0" smtClean="0"/>
              <a:t> experience of returning to school or college. Students usually want to return to school, which can also mean a return to normalcy.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Children and young adults gain a sense of accomplishment and peer support from school which can be interrupted by long absences and changes in learning abilities.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baseline="0" dirty="0" smtClean="0"/>
              <a:t>However, just like for adults, there are ways to prepare and strategize to make the transition easier.</a:t>
            </a:r>
          </a:p>
        </p:txBody>
      </p:sp>
      <p:sp>
        <p:nvSpPr>
          <p:cNvPr id="4" name="Slide Number Placeholder 3"/>
          <p:cNvSpPr>
            <a:spLocks noGrp="1"/>
          </p:cNvSpPr>
          <p:nvPr>
            <p:ph type="sldNum" sz="quarter" idx="10"/>
          </p:nvPr>
        </p:nvSpPr>
        <p:spPr/>
        <p:txBody>
          <a:bodyPr/>
          <a:lstStyle/>
          <a:p>
            <a:fld id="{E795D16D-A1CA-45DA-B927-A6A401A0DAE7}" type="slidenum">
              <a:rPr lang="en-US" smtClean="0"/>
              <a:t>7</a:t>
            </a:fld>
            <a:endParaRPr lang="en-US"/>
          </a:p>
        </p:txBody>
      </p:sp>
    </p:spTree>
    <p:extLst>
      <p:ext uri="{BB962C8B-B14F-4D97-AF65-F5344CB8AC3E}">
        <p14:creationId xmlns:p14="http://schemas.microsoft.com/office/powerpoint/2010/main" val="2004800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Preparations</a:t>
            </a:r>
            <a:r>
              <a:rPr lang="en-US" sz="1200" kern="1200" baseline="0" dirty="0" smtClean="0">
                <a:solidFill>
                  <a:schemeClr val="tx1"/>
                </a:solidFill>
                <a:effectLst/>
                <a:latin typeface="+mn-lt"/>
                <a:ea typeface="+mn-ea"/>
                <a:cs typeface="+mn-cs"/>
              </a:rPr>
              <a:t> to return to school can begin during treatment.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Whether your child loves school or not, school is a symbol of “normal” life. If possible, keep connected to classmates and favorite teachers or instructors.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Encourage calls, visits, texts and emails from classmates.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Arrange a video chat with the child’s class at school, or with individual friends.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possible, try to keep them engaged with school during treatment. Work with the school to find activities and assignments that fit into your child’s treatment schedule and abilities.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Keep teachers updated about your child’s condition. However, make sure to talk to your child first to learn what he or she may (or may not) be comfortable revealing about this personal situation.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Ask your healthcare team about possible dates when your child can return to school, even for partial days. Children’s hospitals often have an education coordinator or social worker to help make these determinations.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Some children continue to attend school while they are in treatment. However, they may experience teasing or awkward relationships with peers during this time.</a:t>
            </a:r>
            <a:r>
              <a:rPr lang="en-US" sz="1200" kern="1200" baseline="0" dirty="0" smtClean="0">
                <a:solidFill>
                  <a:schemeClr val="tx1"/>
                </a:solidFill>
                <a:effectLst/>
                <a:latin typeface="+mn-lt"/>
                <a:ea typeface="+mn-ea"/>
                <a:cs typeface="+mn-cs"/>
              </a:rPr>
              <a:t> Friends may not know how to act around your child, or react to his or her appearance if your child has lost hair or gained weight due to steroids. </a:t>
            </a:r>
            <a:r>
              <a:rPr lang="en-US" sz="1200" kern="1200" dirty="0" smtClean="0">
                <a:solidFill>
                  <a:schemeClr val="tx1"/>
                </a:solidFill>
                <a:effectLst/>
                <a:latin typeface="+mn-lt"/>
                <a:ea typeface="+mn-ea"/>
                <a:cs typeface="+mn-cs"/>
              </a:rPr>
              <a:t>Open communication with the school, classmates and teachers can help your child and his or her supporters deal with these challenges.</a:t>
            </a:r>
          </a:p>
        </p:txBody>
      </p:sp>
      <p:sp>
        <p:nvSpPr>
          <p:cNvPr id="4" name="Slide Number Placeholder 3"/>
          <p:cNvSpPr>
            <a:spLocks noGrp="1"/>
          </p:cNvSpPr>
          <p:nvPr>
            <p:ph type="sldNum" sz="quarter" idx="10"/>
          </p:nvPr>
        </p:nvSpPr>
        <p:spPr/>
        <p:txBody>
          <a:bodyPr/>
          <a:lstStyle/>
          <a:p>
            <a:fld id="{E795D16D-A1CA-45DA-B927-A6A401A0DAE7}" type="slidenum">
              <a:rPr lang="en-US" smtClean="0"/>
              <a:t>8</a:t>
            </a:fld>
            <a:endParaRPr lang="en-US"/>
          </a:p>
        </p:txBody>
      </p:sp>
    </p:spTree>
    <p:extLst>
      <p:ext uri="{BB962C8B-B14F-4D97-AF65-F5344CB8AC3E}">
        <p14:creationId xmlns:p14="http://schemas.microsoft.com/office/powerpoint/2010/main" val="29892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a:t>
            </a:r>
            <a:r>
              <a:rPr lang="en-US" sz="1200" kern="1200" baseline="0" dirty="0" smtClean="0">
                <a:solidFill>
                  <a:schemeClr val="tx1"/>
                </a:solidFill>
                <a:effectLst/>
                <a:latin typeface="+mn-lt"/>
                <a:ea typeface="+mn-ea"/>
                <a:cs typeface="+mn-cs"/>
              </a:rPr>
              <a:t> your child is ready to </a:t>
            </a:r>
            <a:r>
              <a:rPr lang="en-US" sz="1200" kern="1200" dirty="0" smtClean="0">
                <a:solidFill>
                  <a:schemeClr val="tx1"/>
                </a:solidFill>
                <a:effectLst/>
                <a:latin typeface="+mn-lt"/>
                <a:ea typeface="+mn-ea"/>
                <a:cs typeface="+mn-cs"/>
              </a:rPr>
              <a:t>return to school or college full-time, it’s important to prepare.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Just as with adults, students</a:t>
            </a:r>
            <a:r>
              <a:rPr lang="en-US" sz="1200" kern="1200" baseline="0" dirty="0" smtClean="0">
                <a:solidFill>
                  <a:schemeClr val="tx1"/>
                </a:solidFill>
                <a:effectLst/>
                <a:latin typeface="+mn-lt"/>
                <a:ea typeface="+mn-ea"/>
                <a:cs typeface="+mn-cs"/>
              </a:rPr>
              <a:t> will need a realistic assessment of their abilities. Brain tumors and treatments can alter </a:t>
            </a:r>
            <a:r>
              <a:rPr lang="en-US" sz="1200" kern="1200" dirty="0" smtClean="0">
                <a:solidFill>
                  <a:schemeClr val="tx1"/>
                </a:solidFill>
                <a:effectLst/>
                <a:latin typeface="+mn-lt"/>
                <a:ea typeface="+mn-ea"/>
                <a:cs typeface="+mn-cs"/>
              </a:rPr>
              <a:t>students’ learning capabilities</a:t>
            </a:r>
            <a:r>
              <a:rPr lang="en-US" sz="1200" kern="1200" baseline="0" dirty="0" smtClean="0">
                <a:solidFill>
                  <a:schemeClr val="tx1"/>
                </a:solidFill>
                <a:effectLst/>
                <a:latin typeface="+mn-lt"/>
                <a:ea typeface="+mn-ea"/>
                <a:cs typeface="+mn-cs"/>
              </a:rPr>
              <a:t> including</a:t>
            </a:r>
            <a:r>
              <a:rPr lang="en-US" sz="1200" kern="1200" dirty="0" smtClean="0">
                <a:solidFill>
                  <a:schemeClr val="tx1"/>
                </a:solidFill>
                <a:effectLst/>
                <a:latin typeface="+mn-lt"/>
                <a:ea typeface="+mn-ea"/>
                <a:cs typeface="+mn-cs"/>
              </a:rPr>
              <a:t> behavior, strength, energy levels, coordination, speech, hearing or eyesight. It may be the first time your school has worked with a family in your specific situation. Communicating with the school early and often during treatment will help smooth the way for a good transition. In addition, you may find that your child is eligible for additional services to improve his or her educational experience.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child’s school will offer its own testing to determine whether students qualify for special services, it is important to supplement that evaluation with</a:t>
            </a:r>
            <a:r>
              <a:rPr lang="en-US" sz="1200" kern="1200" baseline="0" dirty="0" smtClean="0">
                <a:solidFill>
                  <a:schemeClr val="tx1"/>
                </a:solidFill>
                <a:effectLst/>
                <a:latin typeface="+mn-lt"/>
                <a:ea typeface="+mn-ea"/>
                <a:cs typeface="+mn-cs"/>
              </a:rPr>
              <a:t> one that’s </a:t>
            </a:r>
            <a:r>
              <a:rPr lang="en-US" sz="1200" kern="1200" dirty="0" smtClean="0">
                <a:solidFill>
                  <a:schemeClr val="tx1"/>
                </a:solidFill>
                <a:effectLst/>
                <a:latin typeface="+mn-lt"/>
                <a:ea typeface="+mn-ea"/>
                <a:cs typeface="+mn-cs"/>
              </a:rPr>
              <a:t>specific to children who have survived brain tumors. Neuropsychological testing helps assess processing speed, attention, visual motor integration, planning and organizing skills, visual and verbal memory, reading comprehension,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math calculation and applied abilities.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Your child’s impairments may be subtle and may continue to change years later. Neuropsychological testing will help assess needs and identify the necessary accommodations for a student to succeed in a classroom environment.</a:t>
            </a:r>
          </a:p>
        </p:txBody>
      </p:sp>
      <p:sp>
        <p:nvSpPr>
          <p:cNvPr id="4" name="Slide Number Placeholder 3"/>
          <p:cNvSpPr>
            <a:spLocks noGrp="1"/>
          </p:cNvSpPr>
          <p:nvPr>
            <p:ph type="sldNum" sz="quarter" idx="10"/>
          </p:nvPr>
        </p:nvSpPr>
        <p:spPr/>
        <p:txBody>
          <a:bodyPr/>
          <a:lstStyle/>
          <a:p>
            <a:fld id="{E795D16D-A1CA-45DA-B927-A6A401A0DAE7}" type="slidenum">
              <a:rPr lang="en-US" smtClean="0"/>
              <a:t>9</a:t>
            </a:fld>
            <a:endParaRPr lang="en-US"/>
          </a:p>
        </p:txBody>
      </p:sp>
    </p:spTree>
    <p:extLst>
      <p:ext uri="{BB962C8B-B14F-4D97-AF65-F5344CB8AC3E}">
        <p14:creationId xmlns:p14="http://schemas.microsoft.com/office/powerpoint/2010/main" val="3793917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ABT_PPT_COVER[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7472" y="2880360"/>
            <a:ext cx="7772400" cy="147002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7472" y="4572000"/>
            <a:ext cx="640080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3863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3952"/>
            <a:ext cx="2133600" cy="365125"/>
          </a:xfrm>
          <a:prstGeom prst="rect">
            <a:avLst/>
          </a:prstGeom>
        </p:spPr>
        <p:txBody>
          <a:bodyPr/>
          <a:lstStyle>
            <a:lvl1pPr>
              <a:defRPr>
                <a:latin typeface="Arial"/>
                <a:cs typeface="Arial"/>
              </a:defRPr>
            </a:lvl1pPr>
          </a:lstStyle>
          <a:p>
            <a:fld id="{90695898-8B3E-834C-B7F5-7DEB4E97AE31}" type="datetimeFigureOut">
              <a:rPr lang="en-US" smtClean="0"/>
              <a:pPr/>
              <a:t>6/9/2017</a:t>
            </a:fld>
            <a:endParaRPr lang="en-US" dirty="0"/>
          </a:p>
        </p:txBody>
      </p:sp>
      <p:sp>
        <p:nvSpPr>
          <p:cNvPr id="6" name="Slide Number Placeholder 5"/>
          <p:cNvSpPr>
            <a:spLocks noGrp="1"/>
          </p:cNvSpPr>
          <p:nvPr>
            <p:ph type="sldNum" sz="quarter" idx="12"/>
          </p:nvPr>
        </p:nvSpPr>
        <p:spPr>
          <a:xfrm>
            <a:off x="3505200" y="6470770"/>
            <a:ext cx="2133600" cy="365125"/>
          </a:xfrm>
          <a:prstGeom prst="rect">
            <a:avLst/>
          </a:prstGeom>
        </p:spPr>
        <p:txBody>
          <a:bodyPr/>
          <a:lstStyle>
            <a:lvl1pPr algn="ctr">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85335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08938"/>
            <a:ext cx="7772400" cy="1362075"/>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0875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6/9/2017</a:t>
            </a:fld>
            <a:endParaRPr lang="en-US" dirty="0"/>
          </a:p>
        </p:txBody>
      </p:sp>
      <p:sp>
        <p:nvSpPr>
          <p:cNvPr id="8"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76331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6/9/2017</a:t>
            </a:fld>
            <a:endParaRPr lang="en-US" dirty="0"/>
          </a:p>
        </p:txBody>
      </p:sp>
      <p:sp>
        <p:nvSpPr>
          <p:cNvPr id="9"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201777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6/9/2017</a:t>
            </a:fld>
            <a:endParaRPr lang="en-US" dirty="0"/>
          </a:p>
        </p:txBody>
      </p:sp>
      <p:sp>
        <p:nvSpPr>
          <p:cNvPr id="11" name="Slide Number Placeholder 5"/>
          <p:cNvSpPr>
            <a:spLocks noGrp="1"/>
          </p:cNvSpPr>
          <p:nvPr>
            <p:ph type="sldNum" sz="quarter" idx="11"/>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80153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6/9/2017</a:t>
            </a:fld>
            <a:endParaRPr lang="en-US" dirty="0"/>
          </a:p>
        </p:txBody>
      </p:sp>
      <p:sp>
        <p:nvSpPr>
          <p:cNvPr id="7"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2412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6/9/2017</a:t>
            </a:fld>
            <a:endParaRPr lang="en-US" dirty="0"/>
          </a:p>
        </p:txBody>
      </p:sp>
      <p:sp>
        <p:nvSpPr>
          <p:cNvPr id="6"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357180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BT_PPT_SUB2.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44834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6/9/2017</a:t>
            </a:fld>
            <a:endParaRPr lang="en-US" dirty="0"/>
          </a:p>
        </p:txBody>
      </p:sp>
      <p:sp>
        <p:nvSpPr>
          <p:cNvPr id="9"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231645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ts val="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ts val="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ts val="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ts val="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ts val="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47472" y="2880360"/>
            <a:ext cx="5392928" cy="1470025"/>
          </a:xfrm>
        </p:spPr>
        <p:txBody>
          <a:bodyPr>
            <a:normAutofit/>
          </a:bodyPr>
          <a:lstStyle/>
          <a:p>
            <a:r>
              <a:rPr lang="en-US" dirty="0" smtClean="0"/>
              <a:t>Brain Tumors: Returning to Work or School</a:t>
            </a:r>
            <a:endParaRPr lang="en-US" dirty="0"/>
          </a:p>
        </p:txBody>
      </p:sp>
      <p:sp>
        <p:nvSpPr>
          <p:cNvPr id="3" name="Subtitle 7"/>
          <p:cNvSpPr>
            <a:spLocks noGrp="1"/>
          </p:cNvSpPr>
          <p:nvPr>
            <p:ph type="subTitle" idx="1"/>
          </p:nvPr>
        </p:nvSpPr>
        <p:spPr>
          <a:xfrm>
            <a:off x="347472" y="4572000"/>
            <a:ext cx="6400800" cy="1752600"/>
          </a:xfrm>
        </p:spPr>
        <p:txBody>
          <a:bodyPr/>
          <a:lstStyle/>
          <a:p>
            <a:r>
              <a:rPr lang="en-US" dirty="0" smtClean="0"/>
              <a:t>Presented by [NAME]</a:t>
            </a:r>
            <a:endParaRPr lang="en-US" dirty="0"/>
          </a:p>
        </p:txBody>
      </p:sp>
    </p:spTree>
    <p:extLst>
      <p:ext uri="{BB962C8B-B14F-4D97-AF65-F5344CB8AC3E}">
        <p14:creationId xmlns:p14="http://schemas.microsoft.com/office/powerpoint/2010/main" val="2784572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Before returning to school (cont.)</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normAutofit/>
          </a:bodyPr>
          <a:lstStyle/>
          <a:p>
            <a:r>
              <a:rPr lang="en-US" dirty="0" smtClean="0"/>
              <a:t>Meet with hospital-school liaison</a:t>
            </a:r>
          </a:p>
          <a:p>
            <a:pPr lvl="1"/>
            <a:r>
              <a:rPr lang="en-US" dirty="0" smtClean="0"/>
              <a:t>Ongoing support</a:t>
            </a:r>
          </a:p>
          <a:p>
            <a:pPr lvl="1"/>
            <a:r>
              <a:rPr lang="en-US" dirty="0" smtClean="0"/>
              <a:t>Meets with educational team/school</a:t>
            </a:r>
          </a:p>
          <a:p>
            <a:pPr lvl="1"/>
            <a:endParaRPr lang="en-US" dirty="0"/>
          </a:p>
          <a:p>
            <a:r>
              <a:rPr lang="en-US" dirty="0" smtClean="0"/>
              <a:t>Educate teachers and peers</a:t>
            </a:r>
          </a:p>
          <a:p>
            <a:pPr lvl="1"/>
            <a:r>
              <a:rPr lang="en-US" dirty="0" smtClean="0"/>
              <a:t>Dispel misperceptions</a:t>
            </a:r>
          </a:p>
          <a:p>
            <a:pPr lvl="1"/>
            <a:r>
              <a:rPr lang="en-US" dirty="0" smtClean="0"/>
              <a:t>Address concerns</a:t>
            </a:r>
          </a:p>
          <a:p>
            <a:pPr lvl="1"/>
            <a:r>
              <a:rPr lang="en-US" dirty="0" smtClean="0"/>
              <a:t>Discuss side effects</a:t>
            </a:r>
          </a:p>
          <a:p>
            <a:pPr lvl="1"/>
            <a:r>
              <a:rPr lang="en-US" dirty="0" smtClean="0"/>
              <a:t>Use age-appropriate language</a:t>
            </a:r>
          </a:p>
          <a:p>
            <a:pPr lvl="1"/>
            <a:r>
              <a:rPr lang="en-US" dirty="0" smtClean="0"/>
              <a:t>Involve child</a:t>
            </a:r>
          </a:p>
          <a:p>
            <a:pPr lvl="1"/>
            <a:endParaRPr lang="en-US" dirty="0" smtClean="0"/>
          </a:p>
          <a:p>
            <a:pPr lvl="1"/>
            <a:endParaRPr lang="en-US" dirty="0" smtClean="0"/>
          </a:p>
        </p:txBody>
      </p:sp>
    </p:spTree>
    <p:extLst>
      <p:ext uri="{BB962C8B-B14F-4D97-AF65-F5344CB8AC3E}">
        <p14:creationId xmlns:p14="http://schemas.microsoft.com/office/powerpoint/2010/main" val="4283397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Returning to school</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normAutofit/>
          </a:bodyPr>
          <a:lstStyle/>
          <a:p>
            <a:r>
              <a:rPr lang="en-US" dirty="0" smtClean="0"/>
              <a:t>Potential issues</a:t>
            </a:r>
          </a:p>
          <a:p>
            <a:pPr lvl="1"/>
            <a:r>
              <a:rPr lang="en-US" dirty="0" smtClean="0"/>
              <a:t>Fewer than 50% of recommendations implemented</a:t>
            </a:r>
          </a:p>
          <a:p>
            <a:pPr lvl="1"/>
            <a:r>
              <a:rPr lang="en-US" dirty="0" smtClean="0"/>
              <a:t>Undue stress from those unfamiliar with condition</a:t>
            </a:r>
          </a:p>
          <a:p>
            <a:pPr marL="457200" lvl="1" indent="0">
              <a:buNone/>
            </a:pPr>
            <a:endParaRPr lang="en-US" dirty="0"/>
          </a:p>
          <a:p>
            <a:r>
              <a:rPr lang="en-US" dirty="0" smtClean="0"/>
              <a:t>Monitor and advocate</a:t>
            </a:r>
          </a:p>
          <a:p>
            <a:pPr lvl="1"/>
            <a:r>
              <a:rPr lang="en-US" dirty="0" smtClean="0"/>
              <a:t>Regular meetings with teachers, counselor</a:t>
            </a:r>
          </a:p>
          <a:p>
            <a:pPr lvl="1"/>
            <a:r>
              <a:rPr lang="en-US" dirty="0" smtClean="0"/>
              <a:t>Check in with child regularly</a:t>
            </a:r>
            <a:endParaRPr lang="en-US" dirty="0"/>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545234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rights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3617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 rights</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normAutofit/>
          </a:bodyPr>
          <a:lstStyle/>
          <a:p>
            <a:r>
              <a:rPr lang="en-US" dirty="0" smtClean="0"/>
              <a:t>American with Disabilities Act (ADA)</a:t>
            </a:r>
          </a:p>
          <a:p>
            <a:pPr lvl="1"/>
            <a:r>
              <a:rPr lang="en-US" dirty="0" smtClean="0"/>
              <a:t>15+ employees</a:t>
            </a:r>
          </a:p>
          <a:p>
            <a:pPr lvl="1"/>
            <a:r>
              <a:rPr lang="en-US" dirty="0" smtClean="0"/>
              <a:t>Hiring discrimination</a:t>
            </a:r>
          </a:p>
          <a:p>
            <a:pPr lvl="1"/>
            <a:r>
              <a:rPr lang="en-US" dirty="0" smtClean="0"/>
              <a:t>Reasonable accommodations</a:t>
            </a:r>
          </a:p>
          <a:p>
            <a:pPr lvl="1"/>
            <a:endParaRPr lang="en-US" dirty="0"/>
          </a:p>
          <a:p>
            <a:r>
              <a:rPr lang="en-US" dirty="0" smtClean="0"/>
              <a:t>Take action</a:t>
            </a:r>
          </a:p>
          <a:p>
            <a:pPr lvl="1"/>
            <a:r>
              <a:rPr lang="en-US" dirty="0" smtClean="0"/>
              <a:t>Equal Employment Opportunity Commission (EEOC)</a:t>
            </a:r>
          </a:p>
          <a:p>
            <a:pPr lvl="2"/>
            <a:r>
              <a:rPr lang="en-US" dirty="0" smtClean="0"/>
              <a:t>800-669-4000</a:t>
            </a:r>
          </a:p>
          <a:p>
            <a:pPr marL="457200" lvl="1" indent="0">
              <a:buNone/>
            </a:pPr>
            <a:endParaRPr lang="en-US" dirty="0" smtClean="0"/>
          </a:p>
        </p:txBody>
      </p:sp>
      <p:pic>
        <p:nvPicPr>
          <p:cNvPr id="5" name="Picture 4"/>
          <p:cNvPicPr>
            <a:picLocks noChangeAspect="1"/>
          </p:cNvPicPr>
          <p:nvPr/>
        </p:nvPicPr>
        <p:blipFill>
          <a:blip r:embed="rId4"/>
          <a:stretch>
            <a:fillRect/>
          </a:stretch>
        </p:blipFill>
        <p:spPr>
          <a:xfrm>
            <a:off x="6575425" y="1694038"/>
            <a:ext cx="1885950" cy="1838325"/>
          </a:xfrm>
          <a:prstGeom prst="rect">
            <a:avLst/>
          </a:prstGeom>
        </p:spPr>
      </p:pic>
      <p:pic>
        <p:nvPicPr>
          <p:cNvPr id="9" name="Picture 8"/>
          <p:cNvPicPr>
            <a:picLocks noChangeAspect="1"/>
          </p:cNvPicPr>
          <p:nvPr/>
        </p:nvPicPr>
        <p:blipFill>
          <a:blip r:embed="rId5"/>
          <a:stretch>
            <a:fillRect/>
          </a:stretch>
        </p:blipFill>
        <p:spPr>
          <a:xfrm>
            <a:off x="4181370" y="4479445"/>
            <a:ext cx="1836737" cy="1840921"/>
          </a:xfrm>
          <a:prstGeom prst="rect">
            <a:avLst/>
          </a:prstGeom>
        </p:spPr>
      </p:pic>
    </p:spTree>
    <p:extLst>
      <p:ext uri="{BB962C8B-B14F-4D97-AF65-F5344CB8AC3E}">
        <p14:creationId xmlns:p14="http://schemas.microsoft.com/office/powerpoint/2010/main" val="3711504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a:bodyPr>
          <a:lstStyle/>
          <a:p>
            <a:r>
              <a:rPr lang="en-US" dirty="0" smtClean="0"/>
              <a:t>Individuals with Disabilities </a:t>
            </a:r>
            <a:r>
              <a:rPr lang="en-US" dirty="0"/>
              <a:t>Education Act (IDEA</a:t>
            </a:r>
            <a:r>
              <a:rPr lang="en-US" dirty="0" smtClean="0"/>
              <a:t>)</a:t>
            </a:r>
          </a:p>
          <a:p>
            <a:r>
              <a:rPr lang="en-US" dirty="0" smtClean="0"/>
              <a:t>Individualized Education Plan (IEP)</a:t>
            </a:r>
          </a:p>
          <a:p>
            <a:pPr lvl="1"/>
            <a:r>
              <a:rPr lang="en-US" dirty="0" smtClean="0"/>
              <a:t>Include neuropsychological evaluation</a:t>
            </a:r>
          </a:p>
          <a:p>
            <a:pPr lvl="1"/>
            <a:r>
              <a:rPr lang="en-US" dirty="0" smtClean="0"/>
              <a:t>School must provide accommodations</a:t>
            </a:r>
          </a:p>
          <a:p>
            <a:pPr lvl="2"/>
            <a:r>
              <a:rPr lang="en-US" dirty="0" smtClean="0"/>
              <a:t>Computer/audiobooks</a:t>
            </a:r>
          </a:p>
          <a:p>
            <a:pPr lvl="2"/>
            <a:r>
              <a:rPr lang="en-US" dirty="0" smtClean="0"/>
              <a:t>Written notes</a:t>
            </a:r>
          </a:p>
          <a:p>
            <a:pPr lvl="2"/>
            <a:r>
              <a:rPr lang="en-US" dirty="0" smtClean="0"/>
              <a:t>Assignments given ahead of time</a:t>
            </a:r>
          </a:p>
          <a:p>
            <a:pPr lvl="2"/>
            <a:r>
              <a:rPr lang="en-US" dirty="0" smtClean="0"/>
              <a:t>Assistance with organization</a:t>
            </a:r>
          </a:p>
          <a:p>
            <a:pPr lvl="2"/>
            <a:r>
              <a:rPr lang="en-US" dirty="0" smtClean="0"/>
              <a:t>Calculator</a:t>
            </a:r>
          </a:p>
          <a:p>
            <a:pPr lvl="2"/>
            <a:r>
              <a:rPr lang="en-US" dirty="0" smtClean="0"/>
              <a:t>Extended testing time</a:t>
            </a:r>
          </a:p>
          <a:p>
            <a:pPr lvl="1"/>
            <a:r>
              <a:rPr lang="en-US" dirty="0" smtClean="0"/>
              <a:t>Can be changed</a:t>
            </a:r>
          </a:p>
          <a:p>
            <a:pPr lvl="1"/>
            <a:r>
              <a:rPr lang="en-US" dirty="0" smtClean="0"/>
              <a:t>Parents must be notified in writing</a:t>
            </a:r>
          </a:p>
        </p:txBody>
      </p:sp>
      <p:sp>
        <p:nvSpPr>
          <p:cNvPr id="2" name="Title 1"/>
          <p:cNvSpPr>
            <a:spLocks noGrp="1"/>
          </p:cNvSpPr>
          <p:nvPr>
            <p:ph type="title"/>
          </p:nvPr>
        </p:nvSpPr>
        <p:spPr/>
        <p:txBody>
          <a:bodyPr>
            <a:normAutofit/>
          </a:bodyPr>
          <a:lstStyle/>
          <a:p>
            <a:r>
              <a:rPr lang="en-US" dirty="0" smtClean="0"/>
              <a:t>Student rights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pic>
        <p:nvPicPr>
          <p:cNvPr id="4" name="Picture 3"/>
          <p:cNvPicPr>
            <a:picLocks noChangeAspect="1"/>
          </p:cNvPicPr>
          <p:nvPr/>
        </p:nvPicPr>
        <p:blipFill>
          <a:blip r:embed="rId4"/>
          <a:stretch>
            <a:fillRect/>
          </a:stretch>
        </p:blipFill>
        <p:spPr>
          <a:xfrm>
            <a:off x="6658208" y="3200399"/>
            <a:ext cx="2374157" cy="1571625"/>
          </a:xfrm>
          <a:prstGeom prst="rect">
            <a:avLst/>
          </a:prstGeom>
        </p:spPr>
      </p:pic>
    </p:spTree>
    <p:extLst>
      <p:ext uri="{BB962C8B-B14F-4D97-AF65-F5344CB8AC3E}">
        <p14:creationId xmlns:p14="http://schemas.microsoft.com/office/powerpoint/2010/main" val="471209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8093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388086" cy="4525963"/>
          </a:xfrm>
        </p:spPr>
        <p:txBody>
          <a:bodyPr>
            <a:normAutofit/>
          </a:bodyPr>
          <a:lstStyle/>
          <a:p>
            <a:r>
              <a:rPr lang="en-US" dirty="0" smtClean="0"/>
              <a:t>Preparation </a:t>
            </a:r>
          </a:p>
          <a:p>
            <a:pPr lvl="1"/>
            <a:r>
              <a:rPr lang="en-US" dirty="0" smtClean="0"/>
              <a:t>Assessments (formal and self)</a:t>
            </a:r>
          </a:p>
          <a:p>
            <a:pPr lvl="1"/>
            <a:r>
              <a:rPr lang="en-US" dirty="0" smtClean="0"/>
              <a:t>Communication</a:t>
            </a:r>
          </a:p>
          <a:p>
            <a:pPr lvl="1"/>
            <a:endParaRPr lang="en-US" dirty="0"/>
          </a:p>
          <a:p>
            <a:r>
              <a:rPr lang="en-US" dirty="0" smtClean="0"/>
              <a:t>Know your rights</a:t>
            </a:r>
          </a:p>
          <a:p>
            <a:pPr lvl="1"/>
            <a:r>
              <a:rPr lang="en-US" dirty="0" smtClean="0"/>
              <a:t>Americans with Disabilities Act (ADA)</a:t>
            </a:r>
          </a:p>
          <a:p>
            <a:pPr lvl="1"/>
            <a:r>
              <a:rPr lang="en-US" dirty="0" smtClean="0"/>
              <a:t>Individuals with Disabilities Education Act (IDEA)</a:t>
            </a:r>
          </a:p>
        </p:txBody>
      </p:sp>
      <p:sp>
        <p:nvSpPr>
          <p:cNvPr id="2" name="Title 1"/>
          <p:cNvSpPr>
            <a:spLocks noGrp="1"/>
          </p:cNvSpPr>
          <p:nvPr>
            <p:ph type="title"/>
          </p:nvPr>
        </p:nvSpPr>
        <p:spPr/>
        <p:txBody>
          <a:bodyPr>
            <a:normAutofit/>
          </a:bodyPr>
          <a:lstStyle/>
          <a:p>
            <a:r>
              <a:rPr lang="en-US" dirty="0" smtClean="0"/>
              <a:t>Going back to school or work</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408644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buNone/>
            </a:pPr>
            <a:r>
              <a:rPr lang="en-US" dirty="0" smtClean="0"/>
              <a:t>Phone:    1-800-886-ABTA (2282)</a:t>
            </a:r>
          </a:p>
          <a:p>
            <a:pPr marL="0" indent="0">
              <a:buNone/>
            </a:pPr>
            <a:r>
              <a:rPr lang="en-US" dirty="0" smtClean="0"/>
              <a:t>Email:      abtacares@abta.org</a:t>
            </a:r>
          </a:p>
          <a:p>
            <a:pPr marL="0" indent="0">
              <a:buNone/>
            </a:pPr>
            <a:endParaRPr lang="en-US" dirty="0" smtClean="0"/>
          </a:p>
          <a:p>
            <a:pPr marL="0" indent="0">
              <a:buNone/>
            </a:pPr>
            <a:r>
              <a:rPr lang="en-US" dirty="0" smtClean="0"/>
              <a:t>Online:     www.abta.org</a:t>
            </a:r>
          </a:p>
          <a:p>
            <a:pPr marL="457200" lvl="1" indent="0">
              <a:buNone/>
            </a:pPr>
            <a:r>
              <a:rPr lang="en-US" dirty="0" smtClean="0"/>
              <a:t>           www.facebook.com/theABTA </a:t>
            </a:r>
          </a:p>
          <a:p>
            <a:pPr marL="457200" lvl="1" indent="0">
              <a:buNone/>
            </a:pPr>
            <a:r>
              <a:rPr lang="en-US" dirty="0" smtClean="0"/>
              <a:t>           www.twitter.com/theABTA </a:t>
            </a:r>
          </a:p>
          <a:p>
            <a:endParaRPr lang="en-US" dirty="0"/>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638301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Returning to WORK</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2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tough decision</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normAutofit/>
          </a:bodyPr>
          <a:lstStyle/>
          <a:p>
            <a:r>
              <a:rPr lang="en-US" dirty="0" smtClean="0"/>
              <a:t>Choices to make</a:t>
            </a:r>
          </a:p>
          <a:p>
            <a:pPr lvl="1"/>
            <a:r>
              <a:rPr lang="en-US" dirty="0" smtClean="0"/>
              <a:t>Keep working</a:t>
            </a:r>
          </a:p>
          <a:p>
            <a:pPr lvl="1"/>
            <a:r>
              <a:rPr lang="en-US" dirty="0" smtClean="0"/>
              <a:t>Return to work after treatment</a:t>
            </a:r>
          </a:p>
          <a:p>
            <a:pPr lvl="1"/>
            <a:r>
              <a:rPr lang="en-US" dirty="0" smtClean="0"/>
              <a:t>Do not return to work</a:t>
            </a:r>
          </a:p>
          <a:p>
            <a:pPr lvl="1"/>
            <a:endParaRPr lang="en-US" dirty="0"/>
          </a:p>
          <a:p>
            <a:r>
              <a:rPr lang="en-US" dirty="0" smtClean="0"/>
              <a:t>No right answer</a:t>
            </a:r>
          </a:p>
          <a:p>
            <a:endParaRPr lang="en-US" dirty="0"/>
          </a:p>
          <a:p>
            <a:r>
              <a:rPr lang="en-US" dirty="0" smtClean="0"/>
              <a:t>Think about</a:t>
            </a:r>
          </a:p>
          <a:p>
            <a:pPr lvl="1"/>
            <a:r>
              <a:rPr lang="en-US" dirty="0" smtClean="0"/>
              <a:t>Financial situation</a:t>
            </a:r>
          </a:p>
          <a:p>
            <a:pPr lvl="1"/>
            <a:r>
              <a:rPr lang="en-US" dirty="0" smtClean="0"/>
              <a:t>Capabilities</a:t>
            </a:r>
          </a:p>
          <a:p>
            <a:pPr lvl="1"/>
            <a:r>
              <a:rPr lang="en-US" dirty="0" smtClean="0"/>
              <a:t>Personal fulfillment</a:t>
            </a:r>
          </a:p>
          <a:p>
            <a:pPr lvl="1"/>
            <a:endParaRPr lang="en-US" dirty="0" smtClean="0"/>
          </a:p>
          <a:p>
            <a:pPr lvl="1"/>
            <a:endParaRPr lang="en-US" dirty="0" smtClean="0"/>
          </a:p>
          <a:p>
            <a:endParaRPr lang="en-US" dirty="0" smtClean="0"/>
          </a:p>
          <a:p>
            <a:endParaRPr lang="en-US" dirty="0"/>
          </a:p>
        </p:txBody>
      </p:sp>
      <p:pic>
        <p:nvPicPr>
          <p:cNvPr id="5" name="Picture 2" descr="http://media3.popsugar-assets.com/files/2015/06/02/088/n/1922398/9be86e24_edit_img_cover_file_15632182_1406657801_the-officeDAJ5Ud.xxxlarge/i/Types-People-You-Wor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141134"/>
            <a:ext cx="3806087" cy="253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734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Communicating about your illness</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normAutofit/>
          </a:bodyPr>
          <a:lstStyle/>
          <a:p>
            <a:r>
              <a:rPr lang="en-US" dirty="0" smtClean="0"/>
              <a:t>You will need support</a:t>
            </a:r>
          </a:p>
          <a:p>
            <a:pPr lvl="1"/>
            <a:r>
              <a:rPr lang="en-US" dirty="0" smtClean="0"/>
              <a:t>Healthcare team</a:t>
            </a:r>
          </a:p>
          <a:p>
            <a:pPr lvl="1"/>
            <a:r>
              <a:rPr lang="en-US" dirty="0" smtClean="0"/>
              <a:t>Employer</a:t>
            </a:r>
          </a:p>
          <a:p>
            <a:pPr lvl="1"/>
            <a:r>
              <a:rPr lang="en-US" dirty="0" smtClean="0"/>
              <a:t>Family/friends</a:t>
            </a:r>
          </a:p>
          <a:p>
            <a:pPr lvl="1"/>
            <a:endParaRPr lang="en-US" dirty="0"/>
          </a:p>
          <a:p>
            <a:r>
              <a:rPr lang="en-US" dirty="0" smtClean="0"/>
              <a:t>Communicate with co-workers</a:t>
            </a:r>
          </a:p>
          <a:p>
            <a:pPr lvl="1"/>
            <a:r>
              <a:rPr lang="en-US" dirty="0" smtClean="0"/>
              <a:t>Tell them about your illness</a:t>
            </a:r>
          </a:p>
          <a:p>
            <a:pPr lvl="1"/>
            <a:r>
              <a:rPr lang="en-US" dirty="0" smtClean="0"/>
              <a:t>Get help from </a:t>
            </a:r>
          </a:p>
          <a:p>
            <a:pPr lvl="2"/>
            <a:r>
              <a:rPr lang="en-US" dirty="0" smtClean="0"/>
              <a:t>Co-worker, supervisor</a:t>
            </a:r>
          </a:p>
          <a:p>
            <a:pPr lvl="2"/>
            <a:r>
              <a:rPr lang="en-US" dirty="0" smtClean="0"/>
              <a:t>Healthcare team/social worker</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523778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 strategies</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normAutofit/>
          </a:bodyPr>
          <a:lstStyle/>
          <a:p>
            <a:r>
              <a:rPr lang="en-US" dirty="0" smtClean="0"/>
              <a:t>Keep expectations realistic</a:t>
            </a:r>
          </a:p>
          <a:p>
            <a:pPr lvl="1"/>
            <a:r>
              <a:rPr lang="en-US" dirty="0" smtClean="0"/>
              <a:t>Brain needs 18-24 months to heal</a:t>
            </a:r>
          </a:p>
          <a:p>
            <a:pPr lvl="1"/>
            <a:r>
              <a:rPr lang="en-US" dirty="0" smtClean="0"/>
              <a:t>Allow time for emotional/physical recovery</a:t>
            </a:r>
          </a:p>
          <a:p>
            <a:pPr lvl="1"/>
            <a:r>
              <a:rPr lang="en-US" dirty="0" smtClean="0"/>
              <a:t>Create realistic timelines</a:t>
            </a:r>
          </a:p>
          <a:p>
            <a:pPr lvl="1"/>
            <a:endParaRPr lang="en-US" dirty="0" smtClean="0"/>
          </a:p>
          <a:p>
            <a:r>
              <a:rPr lang="en-US" dirty="0" smtClean="0"/>
              <a:t>Modify your environment</a:t>
            </a:r>
          </a:p>
          <a:p>
            <a:pPr lvl="1"/>
            <a:r>
              <a:rPr lang="en-US" dirty="0" smtClean="0"/>
              <a:t>Set automatic timers/reminders</a:t>
            </a:r>
          </a:p>
          <a:p>
            <a:pPr lvl="1"/>
            <a:r>
              <a:rPr lang="en-US" dirty="0" smtClean="0"/>
              <a:t>Checklists</a:t>
            </a:r>
          </a:p>
          <a:p>
            <a:pPr lvl="1"/>
            <a:r>
              <a:rPr lang="en-US" dirty="0" smtClean="0"/>
              <a:t>Visual/auditory cues</a:t>
            </a:r>
          </a:p>
          <a:p>
            <a:pPr lvl="1"/>
            <a:r>
              <a:rPr lang="en-US" dirty="0" smtClean="0"/>
              <a:t>Get outside help</a:t>
            </a:r>
          </a:p>
          <a:p>
            <a:endParaRPr lang="en-US" dirty="0"/>
          </a:p>
        </p:txBody>
      </p:sp>
      <p:sp>
        <p:nvSpPr>
          <p:cNvPr id="4" name="AutoShape 2" descr="Image result for checkl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www.mbda.gov/skins/default/images/custom/checkli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0934" y="2727501"/>
            <a:ext cx="2523066" cy="196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096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 strategies (cont.)</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normAutofit lnSpcReduction="10000"/>
          </a:bodyPr>
          <a:lstStyle/>
          <a:p>
            <a:r>
              <a:rPr lang="en-US" dirty="0" smtClean="0"/>
              <a:t>Know your strengths and limitations</a:t>
            </a:r>
          </a:p>
          <a:p>
            <a:pPr lvl="1"/>
            <a:r>
              <a:rPr lang="en-US" dirty="0" smtClean="0"/>
              <a:t>When do you have more energy?</a:t>
            </a:r>
          </a:p>
          <a:p>
            <a:pPr lvl="1"/>
            <a:r>
              <a:rPr lang="en-US" dirty="0" smtClean="0"/>
              <a:t>Any effects from medication?</a:t>
            </a:r>
          </a:p>
          <a:p>
            <a:pPr lvl="1"/>
            <a:endParaRPr lang="en-US" dirty="0" smtClean="0"/>
          </a:p>
          <a:p>
            <a:r>
              <a:rPr lang="en-US" dirty="0" smtClean="0"/>
              <a:t>Create flexible solutions</a:t>
            </a:r>
          </a:p>
          <a:p>
            <a:pPr lvl="1"/>
            <a:r>
              <a:rPr lang="en-US" dirty="0" smtClean="0"/>
              <a:t>Reasonable accommodations required by law</a:t>
            </a:r>
          </a:p>
          <a:p>
            <a:pPr lvl="1"/>
            <a:r>
              <a:rPr lang="en-US" dirty="0" smtClean="0"/>
              <a:t>Options</a:t>
            </a:r>
          </a:p>
          <a:p>
            <a:pPr lvl="2"/>
            <a:r>
              <a:rPr lang="en-US" dirty="0" smtClean="0"/>
              <a:t>Job sharing</a:t>
            </a:r>
          </a:p>
          <a:p>
            <a:pPr lvl="2"/>
            <a:r>
              <a:rPr lang="en-US" dirty="0" smtClean="0"/>
              <a:t>Flexible hours</a:t>
            </a:r>
          </a:p>
          <a:p>
            <a:pPr lvl="2"/>
            <a:r>
              <a:rPr lang="en-US" dirty="0" smtClean="0"/>
              <a:t>Temporary job coach</a:t>
            </a:r>
          </a:p>
          <a:p>
            <a:pPr lvl="2"/>
            <a:r>
              <a:rPr lang="en-US" dirty="0" smtClean="0"/>
              <a:t>Assistive technology</a:t>
            </a:r>
          </a:p>
          <a:p>
            <a:pPr lvl="2"/>
            <a:r>
              <a:rPr lang="en-US" dirty="0" smtClean="0"/>
              <a:t>Different position</a:t>
            </a:r>
          </a:p>
          <a:p>
            <a:pPr lvl="2"/>
            <a:r>
              <a:rPr lang="en-US" dirty="0" smtClean="0"/>
              <a:t>Additional unpaid leave</a:t>
            </a:r>
          </a:p>
          <a:p>
            <a:endParaRPr lang="en-US" dirty="0"/>
          </a:p>
        </p:txBody>
      </p:sp>
    </p:spTree>
    <p:extLst>
      <p:ext uri="{BB962C8B-B14F-4D97-AF65-F5344CB8AC3E}">
        <p14:creationId xmlns:p14="http://schemas.microsoft.com/office/powerpoint/2010/main" val="3524859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Returning to school</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8213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During treatment</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normAutofit/>
          </a:bodyPr>
          <a:lstStyle/>
          <a:p>
            <a:r>
              <a:rPr lang="en-US" dirty="0" smtClean="0"/>
              <a:t>Keep child connected to classmates/teachers</a:t>
            </a:r>
          </a:p>
          <a:p>
            <a:pPr lvl="1"/>
            <a:r>
              <a:rPr lang="en-US" dirty="0" smtClean="0"/>
              <a:t>Visits, texts, chats, emails</a:t>
            </a:r>
          </a:p>
          <a:p>
            <a:pPr lvl="1"/>
            <a:r>
              <a:rPr lang="en-US" dirty="0" smtClean="0"/>
              <a:t>School activities</a:t>
            </a:r>
          </a:p>
          <a:p>
            <a:pPr lvl="1"/>
            <a:r>
              <a:rPr lang="en-US" dirty="0" smtClean="0"/>
              <a:t>Communicate with school about child’s condition</a:t>
            </a:r>
          </a:p>
          <a:p>
            <a:pPr lvl="1"/>
            <a:endParaRPr lang="en-US" dirty="0"/>
          </a:p>
          <a:p>
            <a:r>
              <a:rPr lang="en-US" dirty="0" smtClean="0"/>
              <a:t>Returning during treatment</a:t>
            </a:r>
          </a:p>
          <a:p>
            <a:pPr lvl="1"/>
            <a:r>
              <a:rPr lang="en-US" dirty="0" smtClean="0"/>
              <a:t>Partial days</a:t>
            </a:r>
          </a:p>
          <a:p>
            <a:pPr lvl="1"/>
            <a:r>
              <a:rPr lang="en-US" dirty="0" smtClean="0"/>
              <a:t>Prepare for challenges</a:t>
            </a:r>
          </a:p>
          <a:p>
            <a:pPr lvl="2"/>
            <a:r>
              <a:rPr lang="en-US" dirty="0" smtClean="0"/>
              <a:t>Changes in friendships</a:t>
            </a:r>
          </a:p>
          <a:p>
            <a:pPr lvl="2"/>
            <a:r>
              <a:rPr lang="en-US" dirty="0" smtClean="0"/>
              <a:t>Physical appearance</a:t>
            </a:r>
          </a:p>
          <a:p>
            <a:pPr lvl="2"/>
            <a:endParaRPr lang="en-US" dirty="0"/>
          </a:p>
        </p:txBody>
      </p:sp>
      <p:sp>
        <p:nvSpPr>
          <p:cNvPr id="4" name="AutoShape 2" descr="Image result for child in hospital smil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d1hekt5vpuuw9b.cloudfront.net/assets/article/7316ed102ab79a512d4e32b615485db3_how-to-make-a-sick-child-smile_featured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270" y="3486165"/>
            <a:ext cx="4040730" cy="227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551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Before returning to school</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normAutofit lnSpcReduction="10000"/>
          </a:bodyPr>
          <a:lstStyle/>
          <a:p>
            <a:r>
              <a:rPr lang="en-US" dirty="0" smtClean="0"/>
              <a:t>Assess capabilities</a:t>
            </a:r>
          </a:p>
          <a:p>
            <a:pPr lvl="1"/>
            <a:r>
              <a:rPr lang="en-US" dirty="0" smtClean="0"/>
              <a:t>Behavior</a:t>
            </a:r>
          </a:p>
          <a:p>
            <a:pPr lvl="1"/>
            <a:r>
              <a:rPr lang="en-US" dirty="0" smtClean="0"/>
              <a:t>Strength</a:t>
            </a:r>
          </a:p>
          <a:p>
            <a:pPr lvl="1"/>
            <a:r>
              <a:rPr lang="en-US" dirty="0" smtClean="0"/>
              <a:t>Energy levels</a:t>
            </a:r>
          </a:p>
          <a:p>
            <a:pPr lvl="1"/>
            <a:r>
              <a:rPr lang="en-US" dirty="0" smtClean="0"/>
              <a:t>Coordination</a:t>
            </a:r>
          </a:p>
          <a:p>
            <a:pPr lvl="1"/>
            <a:r>
              <a:rPr lang="en-US" dirty="0" smtClean="0"/>
              <a:t>Speech</a:t>
            </a:r>
          </a:p>
          <a:p>
            <a:pPr lvl="1"/>
            <a:r>
              <a:rPr lang="en-US" dirty="0" smtClean="0"/>
              <a:t>Hearing</a:t>
            </a:r>
          </a:p>
          <a:p>
            <a:pPr lvl="1"/>
            <a:r>
              <a:rPr lang="en-US" dirty="0" smtClean="0"/>
              <a:t>Eyesight</a:t>
            </a:r>
          </a:p>
          <a:p>
            <a:pPr lvl="1"/>
            <a:endParaRPr lang="en-US" dirty="0"/>
          </a:p>
          <a:p>
            <a:r>
              <a:rPr lang="en-US" dirty="0" smtClean="0"/>
              <a:t>Formal assessments</a:t>
            </a:r>
          </a:p>
          <a:p>
            <a:pPr lvl="1"/>
            <a:r>
              <a:rPr lang="en-US" dirty="0" smtClean="0"/>
              <a:t>General - through the school</a:t>
            </a:r>
          </a:p>
          <a:p>
            <a:pPr lvl="1"/>
            <a:r>
              <a:rPr lang="en-US" dirty="0" smtClean="0"/>
              <a:t>Specific </a:t>
            </a:r>
            <a:r>
              <a:rPr lang="en-US" dirty="0"/>
              <a:t>- </a:t>
            </a:r>
            <a:r>
              <a:rPr lang="en-US" dirty="0" smtClean="0"/>
              <a:t>neuropsychological testing</a:t>
            </a:r>
          </a:p>
          <a:p>
            <a:pPr lvl="1"/>
            <a:r>
              <a:rPr lang="en-US" dirty="0" smtClean="0"/>
              <a:t>Re-asses as abilities may change</a:t>
            </a:r>
          </a:p>
        </p:txBody>
      </p:sp>
      <p:pic>
        <p:nvPicPr>
          <p:cNvPr id="4" name="Picture 3"/>
          <p:cNvPicPr>
            <a:picLocks noChangeAspect="1"/>
          </p:cNvPicPr>
          <p:nvPr/>
        </p:nvPicPr>
        <p:blipFill>
          <a:blip r:embed="rId4"/>
          <a:stretch>
            <a:fillRect/>
          </a:stretch>
        </p:blipFill>
        <p:spPr>
          <a:xfrm>
            <a:off x="5230074" y="1876147"/>
            <a:ext cx="2675467" cy="2498886"/>
          </a:xfrm>
          <a:prstGeom prst="rect">
            <a:avLst/>
          </a:prstGeom>
        </p:spPr>
      </p:pic>
    </p:spTree>
    <p:extLst>
      <p:ext uri="{BB962C8B-B14F-4D97-AF65-F5344CB8AC3E}">
        <p14:creationId xmlns:p14="http://schemas.microsoft.com/office/powerpoint/2010/main" val="909195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20944</TotalTime>
  <Words>3009</Words>
  <Application>Microsoft Office PowerPoint</Application>
  <PresentationFormat>On-screen Show (4:3)</PresentationFormat>
  <Paragraphs>263</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Brain Tumors: Returning to Work or School</vt:lpstr>
      <vt:lpstr>Returning to WORK</vt:lpstr>
      <vt:lpstr>A tough decision</vt:lpstr>
      <vt:lpstr>Communicating about your illness</vt:lpstr>
      <vt:lpstr>Develop strategies</vt:lpstr>
      <vt:lpstr>Develop strategies (cont.)</vt:lpstr>
      <vt:lpstr>Returning to school</vt:lpstr>
      <vt:lpstr>During treatment</vt:lpstr>
      <vt:lpstr>Before returning to school</vt:lpstr>
      <vt:lpstr>Before returning to school (cont.)</vt:lpstr>
      <vt:lpstr>Returning to school</vt:lpstr>
      <vt:lpstr>Know your rights</vt:lpstr>
      <vt:lpstr>Work rights</vt:lpstr>
      <vt:lpstr>Student rights</vt:lpstr>
      <vt:lpstr>SUMMARY</vt:lpstr>
      <vt:lpstr>Going back to school or work</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Keegan</dc:creator>
  <cp:lastModifiedBy>Vincent Rock</cp:lastModifiedBy>
  <cp:revision>190</cp:revision>
  <cp:lastPrinted>2014-11-21T14:50:36Z</cp:lastPrinted>
  <dcterms:created xsi:type="dcterms:W3CDTF">2014-04-08T23:27:23Z</dcterms:created>
  <dcterms:modified xsi:type="dcterms:W3CDTF">2017-06-09T18:27:40Z</dcterms:modified>
</cp:coreProperties>
</file>