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98" r:id="rId3"/>
    <p:sldId id="257" r:id="rId4"/>
    <p:sldId id="270" r:id="rId5"/>
    <p:sldId id="258"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295" r:id="rId28"/>
    <p:sldId id="297"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Calderone" initials="HC" lastIdx="3" clrIdx="0">
    <p:extLst>
      <p:ext uri="{19B8F6BF-5375-455C-9EA6-DF929625EA0E}">
        <p15:presenceInfo xmlns:p15="http://schemas.microsoft.com/office/powerpoint/2012/main" userId="S-1-5-21-1547161642-492894223-682003330-2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654" autoAdjust="0"/>
  </p:normalViewPr>
  <p:slideViewPr>
    <p:cSldViewPr snapToGrid="0" snapToObjects="1">
      <p:cViewPr varScale="1">
        <p:scale>
          <a:sx n="47" d="100"/>
          <a:sy n="47" d="100"/>
        </p:scale>
        <p:origin x="22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4/5/2017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4/5/2017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levelandclinicmeded.com/medicalpubs/diseasemanagement/cardiology/venous-thromboembolis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a:t>
            </a:r>
            <a:r>
              <a:rPr lang="en-US" baseline="0" dirty="0" smtClean="0"/>
              <a:t>  The content in this presentation is provided by </a:t>
            </a:r>
            <a:r>
              <a:rPr lang="en-US" dirty="0" smtClean="0"/>
              <a:t>the American Brain Tumor Association.</a:t>
            </a:r>
            <a:r>
              <a:rPr lang="en-US" baseline="0" dirty="0" smtClean="0"/>
              <a:t>  If you’re here, you or someone very close to you has a brain tumor.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Almost everyone diagnosed with a brain tumor experienced some kind of symptoms that led to the diagnosis. During this presentation, I hope to provide you a general background about physical </a:t>
            </a:r>
            <a:r>
              <a:rPr lang="en-US" baseline="0" dirty="0" smtClean="0"/>
              <a:t>symptoms that </a:t>
            </a:r>
            <a:r>
              <a:rPr lang="en-US" baseline="0" dirty="0" smtClean="0"/>
              <a:t>can occur because of a brain tumor and well as physical side effects caused by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Brain tumors in this location cause pressure on the seventh and eighth cranial nerves, which affect hearing, facial control and </a:t>
            </a:r>
            <a:r>
              <a:rPr lang="en-US" b="0" baseline="0" dirty="0" smtClean="0"/>
              <a:t>balance. Patients </a:t>
            </a:r>
            <a:r>
              <a:rPr lang="en-US" b="0" baseline="0" dirty="0" smtClean="0"/>
              <a:t>may experience a ringing in the ears or one-sided hearing loss, which they might notice when talking on the telephone. </a:t>
            </a:r>
          </a:p>
          <a:p>
            <a:endParaRPr lang="en-US" b="0" baseline="0" dirty="0" smtClean="0"/>
          </a:p>
          <a:p>
            <a:r>
              <a:rPr lang="en-US" b="0" baseline="0" dirty="0" smtClean="0"/>
              <a:t>Balance might be affected, so dizziness is common. Patients may also experience facial weakness on one side.</a:t>
            </a:r>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413370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brain stem includes the medulla, the pons, and the mid-brain, which isn’t shown in this illustration because it’s literally in the middle of the brain. These three brain parts are connected to the spinal cord, which connects the brain to the rest of the body.</a:t>
            </a:r>
          </a:p>
          <a:p>
            <a:endParaRPr lang="en-US" b="0" baseline="0" dirty="0" smtClean="0"/>
          </a:p>
          <a:p>
            <a:r>
              <a:rPr lang="en-US" b="0" baseline="0" dirty="0" smtClean="0"/>
              <a:t>The brain stem controls vital life functions, such as breathing and heartbeat, and having a tumor in this area can affect these functions.</a:t>
            </a:r>
          </a:p>
          <a:p>
            <a:endParaRPr lang="en-US" b="0" baseline="0" dirty="0" smtClean="0"/>
          </a:p>
          <a:p>
            <a:r>
              <a:rPr lang="en-US" b="0" baseline="0" dirty="0" smtClean="0"/>
              <a:t>A tumor in the brain stem can cause dizziness and a clumsy walk or unsteadiness while walking. The function of the tongue can be </a:t>
            </a:r>
            <a:r>
              <a:rPr lang="en-US" b="0" baseline="0" dirty="0" smtClean="0"/>
              <a:t>affected</a:t>
            </a:r>
            <a:r>
              <a:rPr lang="en-US" b="0" baseline="0" dirty="0" smtClean="0"/>
              <a:t>, making it difficult for patients to swallow or speak. </a:t>
            </a:r>
            <a:r>
              <a:rPr lang="en-US" b="0" baseline="0" dirty="0" smtClean="0"/>
              <a:t>Finally</a:t>
            </a:r>
            <a:r>
              <a:rPr lang="en-US" b="0" baseline="0" dirty="0" smtClean="0"/>
              <a:t>, one sided hearing loss or unusual eye movements may occur.</a:t>
            </a:r>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123276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hypothalamus and pituitary glands are small structures centrally located inside the brain. The hypothalamus links the nervous system to the endocrine system – the system that controls our hormones – via the pituitary gland. </a:t>
            </a:r>
          </a:p>
          <a:p>
            <a:endParaRPr lang="en-US" b="0" baseline="0" dirty="0" smtClean="0"/>
          </a:p>
          <a:p>
            <a:r>
              <a:rPr lang="en-US" b="0" baseline="0" dirty="0" smtClean="0"/>
              <a:t>A tumor affecting these glands can cause various physical and hormonal disturbances. Appetite and a desire for food may change. Hormone disturbances can cause water balance problems, sleep disturbances and emotional </a:t>
            </a:r>
            <a:r>
              <a:rPr lang="en-US" b="0" baseline="0" dirty="0" smtClean="0"/>
              <a:t>changes. Sexual </a:t>
            </a:r>
            <a:r>
              <a:rPr lang="en-US" b="0" baseline="0" dirty="0" smtClean="0"/>
              <a:t>desire in adults may change, and the sexual development in children may be delayed or advanced.</a:t>
            </a:r>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153485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hypothalamus is located underneath a larger structure called the thalamus, which is often thought to be a communication “hub”, relaying information to different parts of the brain. </a:t>
            </a:r>
          </a:p>
          <a:p>
            <a:endParaRPr lang="en-US" b="0" baseline="0" dirty="0" smtClean="0"/>
          </a:p>
          <a:p>
            <a:r>
              <a:rPr lang="en-US" b="0" baseline="0" dirty="0" smtClean="0"/>
              <a:t>A tumor in the thalamus may cause sensory changes on one side of the body, or tremors during purposeful movement.</a:t>
            </a:r>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81082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posterior fossa includes the structures at the base of the brain, including the cerebellum, the brain stem, the medulla and the pons.</a:t>
            </a:r>
          </a:p>
          <a:p>
            <a:endParaRPr lang="en-US" b="0" baseline="0" dirty="0" smtClean="0"/>
          </a:p>
          <a:p>
            <a:r>
              <a:rPr lang="en-US" b="0" baseline="0" dirty="0" smtClean="0"/>
              <a:t>A tumor in the posterior fossa may cause patients to have tremors or walk clumsily. Nerve irritation may cause pain at the base of the head.</a:t>
            </a:r>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101940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all of the physical symptoms that can result from the tumor itself, treatment of brain tumors can cause additional physical side effects.</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420385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you probably already know, the treatment for brain tumors can be tough on the body. Surgery, radiation and chemotherapy are not easy treatments. Everyone reacts to them differently.</a:t>
            </a:r>
          </a:p>
          <a:p>
            <a:endParaRPr lang="en-US" b="0" baseline="0" dirty="0" smtClean="0"/>
          </a:p>
          <a:p>
            <a:r>
              <a:rPr lang="en-US" b="0" baseline="0" dirty="0" smtClean="0"/>
              <a:t>Many people </a:t>
            </a:r>
            <a:r>
              <a:rPr lang="en-US" b="0" baseline="0" dirty="0" smtClean="0"/>
              <a:t>experience </a:t>
            </a:r>
            <a:r>
              <a:rPr lang="en-US" b="0" baseline="0" dirty="0" smtClean="0"/>
              <a:t>a change in appearance, such as hair loss or weight gain. Fatigue and difficulty moving the body may make it hard to get through the activities of a typical day.</a:t>
            </a:r>
          </a:p>
          <a:p>
            <a:endParaRPr lang="en-US" b="0" baseline="0" dirty="0" smtClean="0"/>
          </a:p>
          <a:p>
            <a:r>
              <a:rPr lang="en-US" b="0" baseline="0" dirty="0" smtClean="0"/>
              <a:t>It’s important to be realistic about what you – the patient – can and can’t do. However, you should talk to your health care team about your concerns and symptoms. They will often have advice and services for ways to alleviate symptoms and work around movement difficulties. </a:t>
            </a:r>
            <a:r>
              <a:rPr lang="en-US" b="0" baseline="0" dirty="0" smtClean="0"/>
              <a:t>It’s </a:t>
            </a:r>
            <a:r>
              <a:rPr lang="en-US" b="0" baseline="0" dirty="0" smtClean="0"/>
              <a:t>also important for you to set priorities. You will not be able to do everything, so you need to decide what is most important.</a:t>
            </a:r>
          </a:p>
          <a:p>
            <a:endParaRPr lang="en-US" b="0" baseline="0" dirty="0" smtClean="0"/>
          </a:p>
          <a:p>
            <a:r>
              <a:rPr lang="en-US" b="0" baseline="0" dirty="0" smtClean="0"/>
              <a:t>Now, let’s look at a few specific physical symptoms and ways to </a:t>
            </a:r>
            <a:r>
              <a:rPr lang="en-US" b="0" baseline="0" dirty="0" smtClean="0"/>
              <a:t>address them</a:t>
            </a:r>
            <a:r>
              <a:rPr lang="en-US" b="0" baseline="0" dirty="0" smtClean="0"/>
              <a:t>. </a:t>
            </a:r>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101399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Fatigue is one of the most common side effects of brain tumors and their treatments, and may be felt long after treatments like chemotherapy and radiation are complete.</a:t>
            </a:r>
          </a:p>
          <a:p>
            <a:endParaRPr lang="en-US" b="0" baseline="0" dirty="0" smtClean="0"/>
          </a:p>
          <a:p>
            <a:r>
              <a:rPr lang="en-US" b="0" baseline="0" dirty="0" smtClean="0"/>
              <a:t>The deep fatigue a patient may experience includes </a:t>
            </a:r>
            <a:r>
              <a:rPr lang="en-US" b="0" baseline="0" dirty="0" smtClean="0"/>
              <a:t>[READ FROM SLIDE]</a:t>
            </a:r>
            <a:endParaRPr lang="en-US" b="0" baseline="0" dirty="0" smtClean="0"/>
          </a:p>
          <a:p>
            <a:endParaRPr lang="en-US" b="0" baseline="0" dirty="0" smtClean="0"/>
          </a:p>
          <a:p>
            <a:r>
              <a:rPr lang="en-US" b="0" baseline="0" dirty="0" smtClean="0"/>
              <a:t>There are a number of ways to manage </a:t>
            </a:r>
            <a:r>
              <a:rPr lang="en-US" b="0" baseline="0" dirty="0" smtClean="0"/>
              <a:t>fatigue. First</a:t>
            </a:r>
            <a:r>
              <a:rPr lang="en-US" b="0" baseline="0" dirty="0" smtClean="0"/>
              <a:t>, treat the fatigue as a symptom to be discussed with your medical team. Log the time and duration. There may be treatable causes of the fatigue, such as anemia or </a:t>
            </a:r>
            <a:r>
              <a:rPr lang="en-US" b="0" baseline="0" dirty="0" smtClean="0"/>
              <a:t>infection. In </a:t>
            </a:r>
            <a:r>
              <a:rPr lang="en-US" b="0" baseline="0" dirty="0" smtClean="0"/>
              <a:t>addition, your care professional or an occupational therapist may be able to suggest energy conservation strategies for everyday tasks.</a:t>
            </a:r>
          </a:p>
          <a:p>
            <a:endParaRPr lang="en-US" b="0" baseline="0" dirty="0" smtClean="0"/>
          </a:p>
          <a:p>
            <a:r>
              <a:rPr lang="en-US" b="0" baseline="0" dirty="0" smtClean="0"/>
              <a:t>Nutritious meals as well as moderate exercise such as walking and gentle stretching or yoga have been shown to improve </a:t>
            </a:r>
            <a:r>
              <a:rPr lang="en-US" b="0" baseline="0" dirty="0" smtClean="0"/>
              <a:t>symptoms. Finally</a:t>
            </a:r>
            <a:r>
              <a:rPr lang="en-US" b="0" baseline="0" dirty="0" smtClean="0"/>
              <a:t>, the patient may need more sleep. Short naps in a comfortable chair during the day can help.</a:t>
            </a:r>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169155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Approximately 50 percent of brain tumor patients experience headaches related to their tumor. Headaches occur when the tumor or tumor-related fluid buildup puts pressure on pain-sensitive blood vessels and nerves around the brain. The patient may experience steady pain that hurts upon awakening and then gets better, or persistent headaches that do not respond to typical headache remedies.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Common features of headaches in patients with brain tumors include: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Steady pain that is worse upon waking in the morning and gets better within a few hours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Headaches accompanied by vomiting</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Pain that worsens with coughing, exercise or a change in body position</a:t>
            </a:r>
          </a:p>
          <a:p>
            <a:pPr mar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Headaches</a:t>
            </a:r>
            <a:r>
              <a:rPr lang="en-US" sz="1200" b="0" i="0" kern="1200" baseline="0" dirty="0" smtClean="0">
                <a:solidFill>
                  <a:schemeClr val="tx1"/>
                </a:solidFill>
                <a:effectLst/>
                <a:latin typeface="+mn-lt"/>
                <a:ea typeface="+mn-ea"/>
                <a:cs typeface="+mn-cs"/>
              </a:rPr>
              <a:t> can be managed by t</a:t>
            </a:r>
            <a:r>
              <a:rPr lang="en-US" sz="1200" b="0" i="0" kern="1200" dirty="0" smtClean="0">
                <a:solidFill>
                  <a:schemeClr val="tx1"/>
                </a:solidFill>
                <a:effectLst/>
                <a:latin typeface="+mn-lt"/>
                <a:ea typeface="+mn-ea"/>
                <a:cs typeface="+mn-cs"/>
              </a:rPr>
              <a:t>reatment with medication prescribed by a doctor.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However, notify the doctor right away if the medication stops working or becomes less effective.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Finally, keep a “headache journal.” It may be helpful for the doctor to have a record of the headaches.</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18</a:t>
            </a:fld>
            <a:endParaRPr lang="en-US"/>
          </a:p>
        </p:txBody>
      </p:sp>
    </p:spTree>
    <p:extLst>
      <p:ext uri="{BB962C8B-B14F-4D97-AF65-F5344CB8AC3E}">
        <p14:creationId xmlns:p14="http://schemas.microsoft.com/office/powerpoint/2010/main" val="2243035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About 40 to 60 percent of brain tumor patients will experience a seizure at least once. Sometimes, the first, and perhaps the only seizure is the first clue that the patient has a brain tumor. Others may experience seizures during surgery or while undergoing treatment.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seizure is a short-term period of abnormal electrical activity in the brain. A generalized tonic-</a:t>
            </a:r>
            <a:r>
              <a:rPr lang="en-US" sz="1200" b="0" i="0" kern="1200" dirty="0" err="1" smtClean="0">
                <a:solidFill>
                  <a:schemeClr val="tx1"/>
                </a:solidFill>
                <a:effectLst/>
                <a:latin typeface="+mn-lt"/>
                <a:ea typeface="+mn-ea"/>
                <a:cs typeface="+mn-cs"/>
              </a:rPr>
              <a:t>clonic</a:t>
            </a:r>
            <a:r>
              <a:rPr lang="en-US" sz="1200" b="0" i="0" kern="1200" dirty="0" smtClean="0">
                <a:solidFill>
                  <a:schemeClr val="tx1"/>
                </a:solidFill>
                <a:effectLst/>
                <a:latin typeface="+mn-lt"/>
                <a:ea typeface="+mn-ea"/>
                <a:cs typeface="+mn-cs"/>
              </a:rPr>
              <a:t> seizure is marked by a sudden onset – no warning of the seizure – and the patient presents with a loss of consciousness accompanied by twitching and relaxing muscle contractions. Other seizures manifest without the patient exhibiting much movement. Instead, the patient may stare off into space or be unable to talk. Although watching a patient experience a seizure can be frightening, most pass quickly and are not necessarily a medical emergency.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a:t>
            </a:r>
            <a:r>
              <a:rPr lang="en-US" sz="1200" b="0" i="0" kern="1200" baseline="0" dirty="0" smtClean="0">
                <a:solidFill>
                  <a:schemeClr val="tx1"/>
                </a:solidFill>
                <a:effectLst/>
                <a:latin typeface="+mn-lt"/>
                <a:ea typeface="+mn-ea"/>
                <a:cs typeface="+mn-cs"/>
              </a:rPr>
              <a:t> manage a seizure, remember that they last only a few minutes. If you are a caregiver, make sure that the patient is still breathing, and protect the patient by clearing the area of sharp objects, removing the patient’s glasses, and protecting the head from being bumped.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After the seizure, the patient should rest, and the seizure should be logged to talk to the care team about.</a:t>
            </a: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19</a:t>
            </a:fld>
            <a:endParaRPr lang="en-US"/>
          </a:p>
        </p:txBody>
      </p:sp>
    </p:spTree>
    <p:extLst>
      <p:ext uri="{BB962C8B-B14F-4D97-AF65-F5344CB8AC3E}">
        <p14:creationId xmlns:p14="http://schemas.microsoft.com/office/powerpoint/2010/main" val="280277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Physical symptoms from a brain tumor can originate either from the tumor itself, or from the treatment of the brain tumor, which can be hard on the body.</a:t>
            </a:r>
          </a:p>
          <a:p>
            <a:endParaRPr lang="en-US" baseline="0" dirty="0" smtClean="0"/>
          </a:p>
          <a:p>
            <a:r>
              <a:rPr lang="en-US" baseline="0" dirty="0" smtClean="0"/>
              <a:t>With a limited amount of space in the skull, the growth of anything can affect a patient’s pain levels and ability to function. For example, a tumor pressing on the optic nerve can affect a patient’s vision. </a:t>
            </a:r>
          </a:p>
          <a:p>
            <a:endParaRPr lang="en-US" baseline="0" dirty="0" smtClean="0"/>
          </a:p>
          <a:p>
            <a:r>
              <a:rPr lang="en-US" baseline="0" dirty="0" smtClean="0"/>
              <a:t>In addition, brain tumor treatment can cause additional physical symptoms such as fatigue, dizziness and headaches.</a:t>
            </a:r>
          </a:p>
          <a:p>
            <a:endParaRPr lang="en-US" baseline="0" dirty="0" smtClean="0"/>
          </a:p>
          <a:p>
            <a:r>
              <a:rPr lang="en-US" baseline="0" dirty="0" smtClean="0"/>
              <a:t>Most people want to know whether their symptoms are permanent or temporary. The answer varies based on a wide range of factors that include age, tumor type, tumor location, rate of growth and the success of treatment and follow-up. Some symptoms may be gone as soon as the tumor is gone – others can continue for months or years following treatment.</a:t>
            </a:r>
          </a:p>
          <a:p>
            <a:endParaRPr lang="en-US" baseline="0" dirty="0" smtClean="0"/>
          </a:p>
          <a:p>
            <a:r>
              <a:rPr lang="en-US" baseline="0" dirty="0" smtClean="0"/>
              <a:t>It’s important to take note of all symptoms and report them to your care team. Some patients are reluctant to report what they see as “minor” symptoms such as pain or fatigue, but these can be important for your care team to note. The patient’s quality of life can depend on the treatment of symptoms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smtClean="0"/>
              <a:t>There are some cases where emergency assistance is required. You should call 911 or go to the emergency room if:</a:t>
            </a:r>
          </a:p>
          <a:p>
            <a:pPr marL="0" indent="0">
              <a:buFont typeface="Arial" panose="020B0604020202020204" pitchFamily="34" charset="0"/>
              <a:buNone/>
            </a:pPr>
            <a:endParaRPr lang="en-US" b="0" baseline="0" dirty="0" smtClean="0"/>
          </a:p>
          <a:p>
            <a:r>
              <a:rPr lang="en-US" sz="1200" b="0" i="0" kern="1200" dirty="0" smtClean="0">
                <a:solidFill>
                  <a:schemeClr val="tx1"/>
                </a:solidFill>
                <a:effectLst/>
                <a:latin typeface="+mn-lt"/>
                <a:ea typeface="+mn-ea"/>
                <a:cs typeface="+mn-cs"/>
              </a:rPr>
              <a:t>- The patient stops breathing</a:t>
            </a:r>
          </a:p>
          <a:p>
            <a:r>
              <a:rPr lang="en-US" sz="1200" b="0" i="0" kern="1200" dirty="0" smtClean="0">
                <a:solidFill>
                  <a:schemeClr val="tx1"/>
                </a:solidFill>
                <a:effectLst/>
                <a:latin typeface="+mn-lt"/>
                <a:ea typeface="+mn-ea"/>
                <a:cs typeface="+mn-cs"/>
              </a:rPr>
              <a:t>- The seizure lasts for more than 5 minutes</a:t>
            </a:r>
          </a:p>
          <a:p>
            <a:r>
              <a:rPr lang="en-US" sz="1200" b="0" i="0" kern="1200" dirty="0" smtClean="0">
                <a:solidFill>
                  <a:schemeClr val="tx1"/>
                </a:solidFill>
                <a:effectLst/>
                <a:latin typeface="+mn-lt"/>
                <a:ea typeface="+mn-ea"/>
                <a:cs typeface="+mn-cs"/>
              </a:rPr>
              <a:t>- The patient is injured during the seizure</a:t>
            </a:r>
          </a:p>
          <a:p>
            <a:r>
              <a:rPr lang="en-US" sz="1200" b="0" i="0" kern="1200" dirty="0" smtClean="0">
                <a:solidFill>
                  <a:schemeClr val="tx1"/>
                </a:solidFill>
                <a:effectLst/>
                <a:latin typeface="+mn-lt"/>
                <a:ea typeface="+mn-ea"/>
                <a:cs typeface="+mn-cs"/>
              </a:rPr>
              <a:t>- The patient is pregnant or has diabetes</a:t>
            </a:r>
          </a:p>
          <a:p>
            <a:r>
              <a:rPr lang="en-US" sz="1200" b="0" i="0" kern="1200" dirty="0" smtClean="0">
                <a:solidFill>
                  <a:schemeClr val="tx1"/>
                </a:solidFill>
                <a:effectLst/>
                <a:latin typeface="+mn-lt"/>
                <a:ea typeface="+mn-ea"/>
                <a:cs typeface="+mn-cs"/>
              </a:rPr>
              <a:t>- The seizure occurs in water, or</a:t>
            </a:r>
          </a:p>
          <a:p>
            <a:r>
              <a:rPr lang="en-US" sz="1200" b="0" i="0" kern="1200" dirty="0" smtClean="0">
                <a:solidFill>
                  <a:schemeClr val="tx1"/>
                </a:solidFill>
                <a:effectLst/>
                <a:latin typeface="+mn-lt"/>
                <a:ea typeface="+mn-ea"/>
                <a:cs typeface="+mn-cs"/>
              </a:rPr>
              <a:t>- A second seizure immediately follows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can also take some general precautions</a:t>
            </a:r>
            <a:r>
              <a:rPr lang="en-US" sz="1200" b="0" i="0" kern="1200" baseline="0" dirty="0" smtClean="0">
                <a:solidFill>
                  <a:schemeClr val="tx1"/>
                </a:solidFill>
                <a:effectLst/>
                <a:latin typeface="+mn-lt"/>
                <a:ea typeface="+mn-ea"/>
                <a:cs typeface="+mn-cs"/>
              </a:rPr>
              <a:t> to potentially prevent seizures or to prevent injury when they happen:</a:t>
            </a:r>
          </a:p>
          <a:p>
            <a:r>
              <a:rPr lang="en-US" sz="1200" b="0" i="0" kern="1200" baseline="0" dirty="0" smtClean="0">
                <a:solidFill>
                  <a:schemeClr val="tx1"/>
                </a:solidFill>
                <a:effectLst/>
                <a:latin typeface="+mn-lt"/>
                <a:ea typeface="+mn-ea"/>
                <a:cs typeface="+mn-cs"/>
              </a:rPr>
              <a:t>- Many seizures occur when people don’t take their seizure medication. It’s important to correctly take these medications if they’ve been prescribed.</a:t>
            </a:r>
          </a:p>
          <a:p>
            <a:r>
              <a:rPr lang="en-US" sz="1200" b="0" i="0" kern="1200" baseline="0" dirty="0" smtClean="0">
                <a:solidFill>
                  <a:schemeClr val="tx1"/>
                </a:solidFill>
                <a:effectLst/>
                <a:latin typeface="+mn-lt"/>
                <a:ea typeface="+mn-ea"/>
                <a:cs typeface="+mn-cs"/>
              </a:rPr>
              <a:t>- In addition, the patient should limit or stop driving. A seizure while driving could injure the patient or others.</a:t>
            </a:r>
          </a:p>
          <a:p>
            <a:r>
              <a:rPr lang="en-US" sz="1200" b="0" i="0" kern="1200" baseline="0" dirty="0" smtClean="0">
                <a:solidFill>
                  <a:schemeClr val="tx1"/>
                </a:solidFill>
                <a:effectLst/>
                <a:latin typeface="+mn-lt"/>
                <a:ea typeface="+mn-ea"/>
                <a:cs typeface="+mn-cs"/>
              </a:rPr>
              <a:t>- Finally, take care during water situations, even baths. A patient who experiences a seizure in or near water has a chance of drowning.</a:t>
            </a:r>
          </a:p>
          <a:p>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20</a:t>
            </a:fld>
            <a:endParaRPr lang="en-US"/>
          </a:p>
        </p:txBody>
      </p:sp>
    </p:spTree>
    <p:extLst>
      <p:ext uri="{BB962C8B-B14F-4D97-AF65-F5344CB8AC3E}">
        <p14:creationId xmlns:p14="http://schemas.microsoft.com/office/powerpoint/2010/main" val="2418457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Nausea and vomiting can be a symptom of the tumor itself, or they can be side effects of treatment such as medication or chemotherapy.</a:t>
            </a:r>
          </a:p>
          <a:p>
            <a:endParaRPr lang="en-US" b="0" baseline="0" dirty="0" smtClean="0"/>
          </a:p>
          <a:p>
            <a:r>
              <a:rPr lang="en-US" b="0" baseline="0" dirty="0" smtClean="0"/>
              <a:t>Managing nausea and vomiting can be difficult to manage since nausea can be triggered not only by physical factors, but also by psychological factors, including thoughts of vomiting and visual or olfactory stimuli.</a:t>
            </a:r>
          </a:p>
          <a:p>
            <a:endParaRPr lang="en-US" b="0" baseline="0" dirty="0" smtClean="0"/>
          </a:p>
          <a:p>
            <a:pPr marL="171450" indent="-171450">
              <a:buFont typeface="Arial" panose="020B0604020202020204" pitchFamily="34" charset="0"/>
              <a:buChar char="•"/>
            </a:pPr>
            <a:r>
              <a:rPr lang="en-US" b="0" baseline="0" dirty="0" smtClean="0"/>
              <a:t>As with other symptoms and side effects, record incidents of nausea and vomiting. </a:t>
            </a:r>
          </a:p>
          <a:p>
            <a:pPr marL="171450" indent="-171450">
              <a:buFont typeface="Arial" panose="020B0604020202020204" pitchFamily="34" charset="0"/>
              <a:buChar char="•"/>
            </a:pPr>
            <a:r>
              <a:rPr lang="en-US" b="0" baseline="0" dirty="0" smtClean="0"/>
              <a:t>There are anti-nausea drugs, also called anti-emetics, that can be prescribed. Examples include ondansetron (Zofran), </a:t>
            </a:r>
            <a:r>
              <a:rPr lang="en-US" b="0" baseline="0" dirty="0" err="1" smtClean="0"/>
              <a:t>aprepitant</a:t>
            </a:r>
            <a:r>
              <a:rPr lang="en-US" b="0" baseline="0" dirty="0" smtClean="0"/>
              <a:t> (Emend), dexamethasone (</a:t>
            </a:r>
            <a:r>
              <a:rPr lang="en-US" b="0" baseline="0" dirty="0" err="1" smtClean="0"/>
              <a:t>Decadron</a:t>
            </a:r>
            <a:r>
              <a:rPr lang="en-US" b="0" baseline="0" dirty="0" smtClean="0"/>
              <a:t>) or lorazepam (Ativan).</a:t>
            </a:r>
          </a:p>
          <a:p>
            <a:pPr marL="171450" indent="-171450">
              <a:buFont typeface="Arial" panose="020B0604020202020204" pitchFamily="34" charset="0"/>
              <a:buChar char="•"/>
            </a:pPr>
            <a:r>
              <a:rPr lang="en-US" b="0" baseline="0" dirty="0" smtClean="0"/>
              <a:t>What the patient eats, and when, might make a difference. Strongly flavored foods may be a trigger, and tastes may change during treatment.</a:t>
            </a:r>
          </a:p>
          <a:p>
            <a:pPr marL="171450" indent="-171450">
              <a:buFont typeface="Arial" panose="020B0604020202020204" pitchFamily="34" charset="0"/>
              <a:buChar char="•"/>
            </a:pPr>
            <a:r>
              <a:rPr lang="en-US" b="0" baseline="0" dirty="0" smtClean="0"/>
              <a:t>If a patient does vomit</a:t>
            </a:r>
          </a:p>
          <a:p>
            <a:pPr marL="628650" lvl="1" indent="-171450">
              <a:buFont typeface="Arial" panose="020B0604020202020204" pitchFamily="34" charset="0"/>
              <a:buChar char="•"/>
            </a:pPr>
            <a:r>
              <a:rPr lang="en-US" b="0" baseline="0" dirty="0" smtClean="0"/>
              <a:t>Ice chips and/or small sips of a cool fluid can help settle the stomach.</a:t>
            </a:r>
          </a:p>
          <a:p>
            <a:pPr marL="628650" lvl="1" indent="-171450">
              <a:buFont typeface="Arial" panose="020B0604020202020204" pitchFamily="34" charset="0"/>
              <a:buChar char="•"/>
            </a:pPr>
            <a:r>
              <a:rPr lang="en-US" b="0" baseline="0" dirty="0" smtClean="0"/>
              <a:t>Crackers or toast are mild foods that can help ease hunger without causing stomach upset.</a:t>
            </a:r>
          </a:p>
          <a:p>
            <a:pPr marL="628650" lvl="1" indent="-171450">
              <a:buFont typeface="Arial" panose="020B0604020202020204" pitchFamily="34" charset="0"/>
              <a:buChar char="•"/>
            </a:pPr>
            <a:r>
              <a:rPr lang="en-US" b="0" baseline="0" dirty="0" smtClean="0"/>
              <a:t>Relaxation also helps. As with preventing vomiting, relaxing can soothe the stomach.</a:t>
            </a:r>
          </a:p>
        </p:txBody>
      </p:sp>
      <p:sp>
        <p:nvSpPr>
          <p:cNvPr id="4" name="Slide Number Placeholder 3"/>
          <p:cNvSpPr>
            <a:spLocks noGrp="1"/>
          </p:cNvSpPr>
          <p:nvPr>
            <p:ph type="sldNum" sz="quarter" idx="10"/>
          </p:nvPr>
        </p:nvSpPr>
        <p:spPr/>
        <p:txBody>
          <a:bodyPr/>
          <a:lstStyle/>
          <a:p>
            <a:fld id="{E795D16D-A1CA-45DA-B927-A6A401A0DAE7}" type="slidenum">
              <a:rPr lang="en-US" smtClean="0"/>
              <a:t>21</a:t>
            </a:fld>
            <a:endParaRPr lang="en-US"/>
          </a:p>
        </p:txBody>
      </p:sp>
    </p:spTree>
    <p:extLst>
      <p:ext uri="{BB962C8B-B14F-4D97-AF65-F5344CB8AC3E}">
        <p14:creationId xmlns:p14="http://schemas.microsoft.com/office/powerpoint/2010/main" val="1198409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Depending on the size and location of the tumor</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type of treatments and medications, the patient may experience problems with motor control. Fine motor and sensory issues may contribute to difficulty with activities like eating and writing. A loss of gross motor control or weakness can make it hard for patients to control their arms, legs and hands, making walking and moving </a:t>
            </a:r>
            <a:r>
              <a:rPr lang="en-US" sz="1200" b="0" i="0" kern="1200" dirty="0" smtClean="0">
                <a:solidFill>
                  <a:schemeClr val="tx1"/>
                </a:solidFill>
                <a:effectLst/>
                <a:latin typeface="+mn-lt"/>
                <a:ea typeface="+mn-ea"/>
                <a:cs typeface="+mn-cs"/>
              </a:rPr>
              <a:t>difficult.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a:t>
            </a:r>
            <a:r>
              <a:rPr lang="en-US" sz="1200" b="0" i="0" kern="1200" dirty="0" smtClean="0">
                <a:solidFill>
                  <a:schemeClr val="tx1"/>
                </a:solidFill>
                <a:effectLst/>
                <a:latin typeface="+mn-lt"/>
                <a:ea typeface="+mn-ea"/>
                <a:cs typeface="+mn-cs"/>
              </a:rPr>
              <a:t>patient can also </a:t>
            </a:r>
            <a:r>
              <a:rPr lang="en-US" sz="1200" b="0" i="0" kern="1200" dirty="0" smtClean="0">
                <a:solidFill>
                  <a:schemeClr val="tx1"/>
                </a:solidFill>
                <a:effectLst/>
                <a:latin typeface="+mn-lt"/>
                <a:ea typeface="+mn-ea"/>
                <a:cs typeface="+mn-cs"/>
              </a:rPr>
              <a:t>experience</a:t>
            </a:r>
            <a:r>
              <a:rPr lang="en-US" sz="1200" b="0" i="0" kern="1200" baseline="0" dirty="0" smtClean="0">
                <a:solidFill>
                  <a:schemeClr val="tx1"/>
                </a:solidFill>
                <a:effectLst/>
                <a:latin typeface="+mn-lt"/>
                <a:ea typeface="+mn-ea"/>
                <a:cs typeface="+mn-cs"/>
              </a:rPr>
              <a:t> awkward or stiff movements in the arms and legs, a</a:t>
            </a:r>
            <a:r>
              <a:rPr lang="en-US" sz="1200" dirty="0" smtClean="0"/>
              <a:t>symmetrical or lopsided facial expressions, and</a:t>
            </a:r>
            <a:r>
              <a:rPr lang="en-US" sz="1200" baseline="0" dirty="0" smtClean="0"/>
              <a:t> tingling or numbness in different parts of the body</a:t>
            </a:r>
            <a:endParaRPr lang="en-US" sz="1200"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of these issues do not require urgent care; however, to</a:t>
            </a:r>
            <a:r>
              <a:rPr lang="en-US" sz="1200" b="0" i="0" kern="1200" baseline="0" dirty="0" smtClean="0">
                <a:solidFill>
                  <a:schemeClr val="tx1"/>
                </a:solidFill>
                <a:effectLst/>
                <a:latin typeface="+mn-lt"/>
                <a:ea typeface="+mn-ea"/>
                <a:cs typeface="+mn-cs"/>
              </a:rPr>
              <a:t> manage a loss of motor skills you should:</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Record symptoms and talk to your doctor about any </a:t>
            </a:r>
            <a:r>
              <a:rPr lang="en-US" sz="1200" b="0" i="0" kern="1200" baseline="0" dirty="0" smtClean="0">
                <a:solidFill>
                  <a:schemeClr val="tx1"/>
                </a:solidFill>
                <a:effectLst/>
                <a:latin typeface="+mn-lt"/>
                <a:ea typeface="+mn-ea"/>
                <a:cs typeface="+mn-cs"/>
              </a:rPr>
              <a:t>changes</a:t>
            </a: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As</a:t>
            </a:r>
            <a:r>
              <a:rPr lang="en-US" sz="1200" b="0" i="0" kern="1200" baseline="0" dirty="0" smtClean="0">
                <a:solidFill>
                  <a:schemeClr val="tx1"/>
                </a:solidFill>
                <a:effectLst/>
                <a:latin typeface="+mn-lt"/>
                <a:ea typeface="+mn-ea"/>
                <a:cs typeface="+mn-cs"/>
              </a:rPr>
              <a:t>k about options for </a:t>
            </a:r>
            <a:r>
              <a:rPr lang="en-US" sz="1200" b="0" i="0" kern="1200" dirty="0" smtClean="0">
                <a:solidFill>
                  <a:schemeClr val="tx1"/>
                </a:solidFill>
                <a:effectLst/>
                <a:latin typeface="+mn-lt"/>
                <a:ea typeface="+mn-ea"/>
                <a:cs typeface="+mn-cs"/>
              </a:rPr>
              <a:t>physical rehabilitation or other physical therapy services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Help to </a:t>
            </a:r>
            <a:r>
              <a:rPr lang="en-US" sz="1200" b="0" i="0" kern="1200" baseline="0" dirty="0" smtClean="0">
                <a:solidFill>
                  <a:schemeClr val="tx1"/>
                </a:solidFill>
                <a:effectLst/>
                <a:latin typeface="+mn-lt"/>
                <a:ea typeface="+mn-ea"/>
                <a:cs typeface="+mn-cs"/>
              </a:rPr>
              <a:t>prevent </a:t>
            </a:r>
            <a:r>
              <a:rPr lang="en-US" sz="1200" b="0" i="0" kern="1200" baseline="0" dirty="0" smtClean="0">
                <a:solidFill>
                  <a:schemeClr val="tx1"/>
                </a:solidFill>
                <a:effectLst/>
                <a:latin typeface="+mn-lt"/>
                <a:ea typeface="+mn-ea"/>
                <a:cs typeface="+mn-cs"/>
              </a:rPr>
              <a:t>falls by</a:t>
            </a:r>
          </a:p>
          <a:p>
            <a:pPr marL="628650" lvl="1"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Avoiding </a:t>
            </a:r>
            <a:r>
              <a:rPr lang="en-US" sz="1200" b="0" i="0" kern="1200" dirty="0" smtClean="0">
                <a:solidFill>
                  <a:schemeClr val="tx1"/>
                </a:solidFill>
                <a:effectLst/>
                <a:latin typeface="+mn-lt"/>
                <a:ea typeface="+mn-ea"/>
                <a:cs typeface="+mn-cs"/>
              </a:rPr>
              <a:t>slippery surfaces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Making</a:t>
            </a:r>
            <a:r>
              <a:rPr lang="en-US" sz="1200" b="0" i="0" kern="1200" baseline="0" dirty="0" smtClean="0">
                <a:solidFill>
                  <a:schemeClr val="tx1"/>
                </a:solidFill>
                <a:effectLst/>
                <a:latin typeface="+mn-lt"/>
                <a:ea typeface="+mn-ea"/>
                <a:cs typeface="+mn-cs"/>
              </a:rPr>
              <a:t> sure s</a:t>
            </a:r>
            <a:r>
              <a:rPr lang="en-US" sz="1200" b="0" i="0" kern="1200" dirty="0" smtClean="0">
                <a:solidFill>
                  <a:schemeClr val="tx1"/>
                </a:solidFill>
                <a:effectLst/>
                <a:latin typeface="+mn-lt"/>
                <a:ea typeface="+mn-ea"/>
                <a:cs typeface="+mn-cs"/>
              </a:rPr>
              <a:t>hoes fit, are comfortable and have non-slip bottoms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Using a walking aid, such as a walker or a cane. A doctor or physical therapist can assess the patient’s needs and recommend the most appropriate equipment.</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And limiting </a:t>
            </a:r>
            <a:r>
              <a:rPr lang="en-US" sz="1200" b="0" i="0" kern="1200" dirty="0" smtClean="0">
                <a:solidFill>
                  <a:schemeClr val="tx1"/>
                </a:solidFill>
                <a:effectLst/>
                <a:latin typeface="+mn-lt"/>
                <a:ea typeface="+mn-ea"/>
                <a:cs typeface="+mn-cs"/>
              </a:rPr>
              <a:t>distractions while the patient is walking. The</a:t>
            </a:r>
            <a:r>
              <a:rPr lang="en-US" sz="1200" b="0" i="0" kern="1200" baseline="0" dirty="0" smtClean="0">
                <a:solidFill>
                  <a:schemeClr val="tx1"/>
                </a:solidFill>
                <a:effectLst/>
                <a:latin typeface="+mn-lt"/>
                <a:ea typeface="+mn-ea"/>
                <a:cs typeface="+mn-cs"/>
              </a:rPr>
              <a:t> patient may need to focus on movement, and even talking can take away from this concentration and cause a fall.</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22</a:t>
            </a:fld>
            <a:endParaRPr lang="en-US"/>
          </a:p>
        </p:txBody>
      </p:sp>
    </p:spTree>
    <p:extLst>
      <p:ext uri="{BB962C8B-B14F-4D97-AF65-F5344CB8AC3E}">
        <p14:creationId xmlns:p14="http://schemas.microsoft.com/office/powerpoint/2010/main" val="152224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Deep venous thrombosis (DVT) describes the condition where a blood clot forms in the body – usually in the lower extremities, but sometimes in the arms as well. This clot can travel to a vein and cause a blockage</a:t>
            </a:r>
            <a:r>
              <a:rPr lang="en-US" sz="1200" b="0" i="0" kern="1200" baseline="0" dirty="0" smtClean="0">
                <a:solidFill>
                  <a:schemeClr val="tx1"/>
                </a:solidFill>
                <a:effectLst/>
                <a:latin typeface="+mn-lt"/>
                <a:ea typeface="+mn-ea"/>
                <a:cs typeface="+mn-cs"/>
              </a:rPr>
              <a:t> called a pulmonary embolism. </a:t>
            </a:r>
            <a:r>
              <a:rPr lang="en-US" sz="1200" b="0" i="0" kern="1200" dirty="0" smtClean="0">
                <a:solidFill>
                  <a:schemeClr val="tx1"/>
                </a:solidFill>
                <a:effectLst/>
                <a:latin typeface="+mn-lt"/>
                <a:ea typeface="+mn-ea"/>
                <a:cs typeface="+mn-cs"/>
              </a:rPr>
              <a:t>DVT and PE can occur in up to 19 percent of brain tumor </a:t>
            </a:r>
            <a:r>
              <a:rPr lang="en-US" sz="1200" b="0" i="0" kern="1200" dirty="0" err="1" smtClean="0">
                <a:solidFill>
                  <a:schemeClr val="tx1"/>
                </a:solidFill>
                <a:effectLst/>
                <a:latin typeface="+mn-lt"/>
                <a:ea typeface="+mn-ea"/>
                <a:cs typeface="+mn-cs"/>
              </a:rPr>
              <a:t>patients.</a:t>
            </a:r>
            <a:r>
              <a:rPr lang="en-US" sz="1200" b="0" i="0" kern="1200" baseline="30000" dirty="0" err="1" smtClean="0">
                <a:solidFill>
                  <a:schemeClr val="tx1"/>
                </a:solidFill>
                <a:effectLst/>
                <a:latin typeface="+mn-lt"/>
                <a:ea typeface="+mn-ea"/>
                <a:cs typeface="+mn-cs"/>
              </a:rPr>
              <a:t>v</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DVT and PE are both highly treatable with a timely diagnosis.</a:t>
            </a:r>
            <a:r>
              <a:rPr lang="en-US" sz="1200" b="0" i="0" kern="1200" baseline="30000" dirty="0" smtClean="0">
                <a:solidFill>
                  <a:schemeClr val="tx1"/>
                </a:solidFill>
                <a:effectLst/>
                <a:latin typeface="+mn-lt"/>
                <a:ea typeface="+mn-ea"/>
                <a:cs typeface="+mn-cs"/>
              </a:rPr>
              <a:t>vi</a:t>
            </a:r>
            <a:endParaRPr lang="en-US" sz="1200" b="0" i="0" kern="1200" dirty="0" smtClean="0">
              <a:solidFill>
                <a:schemeClr val="tx1"/>
              </a:solidFill>
              <a:effectLst/>
              <a:latin typeface="+mn-lt"/>
              <a:ea typeface="+mn-ea"/>
              <a:cs typeface="+mn-cs"/>
            </a:endParaRPr>
          </a:p>
          <a:p>
            <a:pPr fontAlgn="t"/>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Signs to look for</a:t>
            </a:r>
            <a:r>
              <a:rPr lang="en-US" sz="1200" b="0" i="0" kern="1200" baseline="0" dirty="0" smtClean="0">
                <a:solidFill>
                  <a:schemeClr val="tx1"/>
                </a:solidFill>
                <a:effectLst/>
                <a:latin typeface="+mn-lt"/>
                <a:ea typeface="+mn-ea"/>
                <a:cs typeface="+mn-cs"/>
              </a:rPr>
              <a:t> include:</a:t>
            </a:r>
            <a:endParaRPr lang="en-US" sz="1200" b="0" i="0" kern="1200" dirty="0" smtClean="0">
              <a:solidFill>
                <a:schemeClr val="tx1"/>
              </a:solidFill>
              <a:effectLst/>
              <a:latin typeface="+mn-lt"/>
              <a:ea typeface="+mn-ea"/>
              <a:cs typeface="+mn-cs"/>
            </a:endParaRP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Swelling, tenderness and pain in the leg</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One leg appearing larger than the other,</a:t>
            </a:r>
            <a:r>
              <a:rPr lang="en-US" sz="1200" b="0" i="0" kern="1200" baseline="0" dirty="0" smtClean="0">
                <a:solidFill>
                  <a:schemeClr val="tx1"/>
                </a:solidFill>
                <a:effectLst/>
                <a:latin typeface="+mn-lt"/>
                <a:ea typeface="+mn-ea"/>
                <a:cs typeface="+mn-cs"/>
              </a:rPr>
              <a:t> or</a:t>
            </a:r>
            <a:endParaRPr lang="en-US" sz="1200" b="0" i="0" kern="1200" dirty="0" smtClean="0">
              <a:solidFill>
                <a:schemeClr val="tx1"/>
              </a:solidFill>
              <a:effectLst/>
              <a:latin typeface="+mn-lt"/>
              <a:ea typeface="+mn-ea"/>
              <a:cs typeface="+mn-cs"/>
            </a:endParaRP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Skin on the leg turning red</a:t>
            </a:r>
          </a:p>
          <a:p>
            <a:pPr fontAlgn="t"/>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There are several strategies for responding to these symptoms:</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While highly treatable, fast action is needed. Call your physician. If he or she isn’t available, go to the emergency room.</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Tell the emergency</a:t>
            </a:r>
            <a:r>
              <a:rPr lang="en-US" sz="1200" b="0" i="0" kern="1200" baseline="0" dirty="0" smtClean="0">
                <a:solidFill>
                  <a:schemeClr val="tx1"/>
                </a:solidFill>
                <a:effectLst/>
                <a:latin typeface="+mn-lt"/>
                <a:ea typeface="+mn-ea"/>
                <a:cs typeface="+mn-cs"/>
              </a:rPr>
              <a:t> room staff about your or the patient’s condition and any </a:t>
            </a:r>
            <a:r>
              <a:rPr lang="en-US" sz="1200" b="0" i="0" kern="1200" dirty="0" smtClean="0">
                <a:solidFill>
                  <a:schemeClr val="tx1"/>
                </a:solidFill>
                <a:effectLst/>
                <a:latin typeface="+mn-lt"/>
                <a:ea typeface="+mn-ea"/>
                <a:cs typeface="+mn-cs"/>
              </a:rPr>
              <a:t>recent surgeries and medications. Because DVT and PE are somewhat common in patients with brain tumors, your information will help ensure proper diagnosis and treatment.</a:t>
            </a:r>
          </a:p>
          <a:p>
            <a:pPr marL="171450" indent="-171450" fontAlgn="t">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fontAlgn="t">
              <a:buFont typeface="Arial" panose="020B0604020202020204" pitchFamily="34" charset="0"/>
              <a:buNone/>
            </a:pPr>
            <a:r>
              <a:rPr lang="en-US" sz="1200" b="0" i="0" kern="1200" baseline="30000" dirty="0" err="1" smtClean="0">
                <a:solidFill>
                  <a:schemeClr val="tx1"/>
                </a:solidFill>
                <a:effectLst/>
                <a:latin typeface="+mn-lt"/>
                <a:ea typeface="+mn-ea"/>
                <a:cs typeface="+mn-cs"/>
              </a:rPr>
              <a:t>v</a:t>
            </a:r>
            <a:r>
              <a:rPr lang="en-US" sz="1200" b="0" i="0" kern="1200" dirty="0" err="1" smtClean="0">
                <a:solidFill>
                  <a:schemeClr val="tx1"/>
                </a:solidFill>
                <a:effectLst/>
                <a:latin typeface="+mn-lt"/>
                <a:ea typeface="+mn-ea"/>
                <a:cs typeface="+mn-cs"/>
              </a:rPr>
              <a:t>Levin</a:t>
            </a:r>
            <a:r>
              <a:rPr lang="en-US" sz="1200" b="0" i="0" kern="1200" dirty="0" smtClean="0">
                <a:solidFill>
                  <a:schemeClr val="tx1"/>
                </a:solidFill>
                <a:effectLst/>
                <a:latin typeface="+mn-lt"/>
                <a:ea typeface="+mn-ea"/>
                <a:cs typeface="+mn-cs"/>
              </a:rPr>
              <a:t> JM, Schiff D, </a:t>
            </a:r>
            <a:r>
              <a:rPr lang="en-US" sz="1200" b="0" i="0" kern="1200" dirty="0" err="1" smtClean="0">
                <a:solidFill>
                  <a:schemeClr val="tx1"/>
                </a:solidFill>
                <a:effectLst/>
                <a:latin typeface="+mn-lt"/>
                <a:ea typeface="+mn-ea"/>
                <a:cs typeface="+mn-cs"/>
              </a:rPr>
              <a:t>Loeffler</a:t>
            </a:r>
            <a:r>
              <a:rPr lang="en-US" sz="1200" b="0" i="0" kern="1200" dirty="0" smtClean="0">
                <a:solidFill>
                  <a:schemeClr val="tx1"/>
                </a:solidFill>
                <a:effectLst/>
                <a:latin typeface="+mn-lt"/>
                <a:ea typeface="+mn-ea"/>
                <a:cs typeface="+mn-cs"/>
              </a:rPr>
              <a:t> JS, et al. Complications of therapy for venous thromboembolic disease in patients with brain tumors. Neurology;1993;43(6):1111-4.</a:t>
            </a:r>
            <a:r>
              <a:rPr lang="en-US" sz="1200" dirty="0" smtClean="0"/>
              <a:t/>
            </a:r>
            <a:br>
              <a:rPr lang="en-US" sz="1200" dirty="0" smtClean="0"/>
            </a:br>
            <a:r>
              <a:rPr lang="en-US" sz="1200" b="0" i="0" kern="1200" baseline="30000" dirty="0" err="1" smtClean="0">
                <a:solidFill>
                  <a:schemeClr val="tx1"/>
                </a:solidFill>
                <a:effectLst/>
                <a:latin typeface="+mn-lt"/>
                <a:ea typeface="+mn-ea"/>
                <a:cs typeface="+mn-cs"/>
              </a:rPr>
              <a:t>vi</a:t>
            </a:r>
            <a:r>
              <a:rPr lang="en-US" sz="1200" b="0" i="0" kern="1200" dirty="0" err="1" smtClean="0">
                <a:solidFill>
                  <a:schemeClr val="tx1"/>
                </a:solidFill>
                <a:effectLst/>
                <a:latin typeface="+mn-lt"/>
                <a:ea typeface="+mn-ea"/>
                <a:cs typeface="+mn-cs"/>
              </a:rPr>
              <a:t>Ozaki</a:t>
            </a:r>
            <a:r>
              <a:rPr lang="en-US" sz="1200" b="0" i="0" kern="1200" dirty="0" smtClean="0">
                <a:solidFill>
                  <a:schemeClr val="tx1"/>
                </a:solidFill>
                <a:effectLst/>
                <a:latin typeface="+mn-lt"/>
                <a:ea typeface="+mn-ea"/>
                <a:cs typeface="+mn-cs"/>
              </a:rPr>
              <a:t> A, Bartholomew J. Venous Thromboembolism: Deep Venous Thrombosis &amp; Pulmonary Embolism. Cleveland Clinic Center for Continuing Education website. </a:t>
            </a:r>
            <a:r>
              <a:rPr lang="en-US" sz="1200" b="0" i="0" u="sng" kern="1200" dirty="0" smtClean="0">
                <a:solidFill>
                  <a:schemeClr val="tx1"/>
                </a:solidFill>
                <a:effectLst/>
                <a:latin typeface="+mn-lt"/>
                <a:ea typeface="+mn-ea"/>
                <a:cs typeface="+mn-cs"/>
                <a:hlinkClick r:id="rId3"/>
              </a:rPr>
              <a:t>http://www.clevelandclinicmeded.com/medicalpubs/diseasemanagement/cardiology/venous-thromboembolism/</a:t>
            </a:r>
            <a:r>
              <a:rPr lang="en-US" sz="1200" b="0" i="0" kern="1200" dirty="0" smtClean="0">
                <a:solidFill>
                  <a:schemeClr val="tx1"/>
                </a:solidFill>
                <a:effectLst/>
                <a:latin typeface="+mn-lt"/>
                <a:ea typeface="+mn-ea"/>
                <a:cs typeface="+mn-cs"/>
              </a:rPr>
              <a:t>. Published December 12, 2012. Accessed June 26, 2014.</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23</a:t>
            </a:fld>
            <a:endParaRPr lang="en-US"/>
          </a:p>
        </p:txBody>
      </p:sp>
    </p:spTree>
    <p:extLst>
      <p:ext uri="{BB962C8B-B14F-4D97-AF65-F5344CB8AC3E}">
        <p14:creationId xmlns:p14="http://schemas.microsoft.com/office/powerpoint/2010/main" val="99051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Both hearing and vision loss can occur due to a brain tumor and treatment.</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Hearing loss</a:t>
            </a:r>
            <a:r>
              <a:rPr lang="en-US" sz="1200" b="0" i="0" kern="1200" baseline="0" dirty="0" smtClean="0">
                <a:solidFill>
                  <a:schemeClr val="tx1"/>
                </a:solidFill>
                <a:effectLst/>
                <a:latin typeface="+mn-lt"/>
                <a:ea typeface="+mn-ea"/>
                <a:cs typeface="+mn-cs"/>
              </a:rPr>
              <a:t> is often cha</a:t>
            </a:r>
            <a:r>
              <a:rPr lang="en-US" sz="1200" b="0" i="0" kern="1200" dirty="0" smtClean="0">
                <a:solidFill>
                  <a:schemeClr val="tx1"/>
                </a:solidFill>
                <a:effectLst/>
                <a:latin typeface="+mn-lt"/>
                <a:ea typeface="+mn-ea"/>
                <a:cs typeface="+mn-cs"/>
              </a:rPr>
              <a:t>racterized by a ringing in the hears, decreased hearing, and/or dizziness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Often it occurs on only one side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It can occur during treatment, but it can appear months after treatment is complete. This</a:t>
            </a:r>
            <a:r>
              <a:rPr lang="en-US" sz="1200" b="0" i="0" kern="1200" baseline="0" dirty="0" smtClean="0">
                <a:solidFill>
                  <a:schemeClr val="tx1"/>
                </a:solidFill>
                <a:effectLst/>
                <a:latin typeface="+mn-lt"/>
                <a:ea typeface="+mn-ea"/>
                <a:cs typeface="+mn-cs"/>
              </a:rPr>
              <a:t> is an example of a late-onset effect.</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Hearing loss i</a:t>
            </a:r>
            <a:r>
              <a:rPr lang="en-US" sz="1200" b="0" i="0" kern="1200" dirty="0" smtClean="0">
                <a:solidFill>
                  <a:schemeClr val="tx1"/>
                </a:solidFill>
                <a:effectLst/>
                <a:latin typeface="+mn-lt"/>
                <a:ea typeface="+mn-ea"/>
                <a:cs typeface="+mn-cs"/>
              </a:rPr>
              <a:t>s rarely an emergency, but be sure to alert the patient’s physician to plan for auditory testing and treatment options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Symptoms</a:t>
            </a:r>
            <a:r>
              <a:rPr lang="en-US" sz="1200" b="0" i="0" kern="1200" baseline="0" dirty="0" smtClean="0">
                <a:solidFill>
                  <a:schemeClr val="tx1"/>
                </a:solidFill>
                <a:effectLst/>
                <a:latin typeface="+mn-lt"/>
                <a:ea typeface="+mn-ea"/>
                <a:cs typeface="+mn-cs"/>
              </a:rPr>
              <a:t> affecting vision may </a:t>
            </a:r>
            <a:r>
              <a:rPr lang="en-US" sz="1200" b="0" i="0" kern="1200" dirty="0" smtClean="0">
                <a:solidFill>
                  <a:schemeClr val="tx1"/>
                </a:solidFill>
                <a:effectLst/>
                <a:latin typeface="+mn-lt"/>
                <a:ea typeface="+mn-ea"/>
                <a:cs typeface="+mn-cs"/>
              </a:rPr>
              <a:t>include the inability to recognize objects when looking at them, hallucinations, and issues such as double vision, loss of peripheral vision, or blind spots.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Vision</a:t>
            </a:r>
            <a:r>
              <a:rPr lang="en-US" sz="1200" b="0" i="0" kern="1200" baseline="0" dirty="0" smtClean="0">
                <a:solidFill>
                  <a:schemeClr val="tx1"/>
                </a:solidFill>
                <a:effectLst/>
                <a:latin typeface="+mn-lt"/>
                <a:ea typeface="+mn-ea"/>
                <a:cs typeface="+mn-cs"/>
              </a:rPr>
              <a:t> issues are rarely an </a:t>
            </a:r>
            <a:r>
              <a:rPr lang="en-US" sz="1200" b="0" i="0" kern="1200" dirty="0" smtClean="0">
                <a:solidFill>
                  <a:schemeClr val="tx1"/>
                </a:solidFill>
                <a:effectLst/>
                <a:latin typeface="+mn-lt"/>
                <a:ea typeface="+mn-ea"/>
                <a:cs typeface="+mn-cs"/>
              </a:rPr>
              <a:t>emergency, but should be noted (e.g.,</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Is the loss in both eyes or one? What does the patient see/not see</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However</a:t>
            </a:r>
            <a:r>
              <a:rPr lang="en-US" sz="1200" b="0" i="0" kern="1200" dirty="0" smtClean="0">
                <a:solidFill>
                  <a:schemeClr val="tx1"/>
                </a:solidFill>
                <a:effectLst/>
                <a:latin typeface="+mn-lt"/>
                <a:ea typeface="+mn-ea"/>
                <a:cs typeface="+mn-cs"/>
              </a:rPr>
              <a:t>, vision loss should be considered an emergency if it occurs suddenly. Sudden blindness can indicate pressure from the tumor on the brain. Call 911 or go to the emergency room</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24</a:t>
            </a:fld>
            <a:endParaRPr lang="en-US"/>
          </a:p>
        </p:txBody>
      </p:sp>
    </p:spTree>
    <p:extLst>
      <p:ext uri="{BB962C8B-B14F-4D97-AF65-F5344CB8AC3E}">
        <p14:creationId xmlns:p14="http://schemas.microsoft.com/office/powerpoint/2010/main" val="350436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Pain</a:t>
            </a:r>
            <a:r>
              <a:rPr lang="en-US" sz="1200" b="0" i="0" kern="1200" baseline="0" dirty="0" smtClean="0">
                <a:solidFill>
                  <a:schemeClr val="tx1"/>
                </a:solidFill>
                <a:effectLst/>
                <a:latin typeface="+mn-lt"/>
                <a:ea typeface="+mn-ea"/>
                <a:cs typeface="+mn-cs"/>
              </a:rPr>
              <a:t> is a challenging part of having a brain tumor. As you can see from this quote, many people try to tolerate </a:t>
            </a:r>
            <a:r>
              <a:rPr lang="en-US" sz="1200" b="0" i="0" kern="1200" baseline="0" dirty="0" smtClean="0">
                <a:solidFill>
                  <a:schemeClr val="tx1"/>
                </a:solidFill>
                <a:effectLst/>
                <a:latin typeface="+mn-lt"/>
                <a:ea typeface="+mn-ea"/>
                <a:cs typeface="+mn-cs"/>
              </a:rPr>
              <a:t>pain. However</a:t>
            </a:r>
            <a:r>
              <a:rPr lang="en-US" sz="1200" b="0" i="0" kern="1200" baseline="0" dirty="0" smtClean="0">
                <a:solidFill>
                  <a:schemeClr val="tx1"/>
                </a:solidFill>
                <a:effectLst/>
                <a:latin typeface="+mn-lt"/>
                <a:ea typeface="+mn-ea"/>
                <a:cs typeface="+mn-cs"/>
              </a:rPr>
              <a:t>, p</a:t>
            </a:r>
            <a:r>
              <a:rPr lang="en-US" sz="1200" b="0" i="0" kern="1200" dirty="0" smtClean="0">
                <a:solidFill>
                  <a:schemeClr val="tx1"/>
                </a:solidFill>
                <a:effectLst/>
                <a:latin typeface="+mn-lt"/>
                <a:ea typeface="+mn-ea"/>
                <a:cs typeface="+mn-cs"/>
              </a:rPr>
              <a:t>ain and side effects are signals that the body needs help. Finding solutions to managing them can improve your quality of life.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Pain</a:t>
            </a:r>
            <a:r>
              <a:rPr lang="en-US" sz="1200" b="0"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can affect many areas </a:t>
            </a:r>
            <a:r>
              <a:rPr lang="en-US" sz="1200" b="0" i="0" kern="1200" baseline="0" dirty="0" smtClean="0">
                <a:solidFill>
                  <a:schemeClr val="tx1"/>
                </a:solidFill>
                <a:effectLst/>
                <a:latin typeface="+mn-lt"/>
                <a:ea typeface="+mn-ea"/>
                <a:cs typeface="+mn-cs"/>
              </a:rPr>
              <a:t>of a patient’s life, from eating and sleeping to the ability to </a:t>
            </a:r>
            <a:r>
              <a:rPr lang="en-US" sz="1200" b="0" i="0" kern="1200" dirty="0" smtClean="0">
                <a:solidFill>
                  <a:schemeClr val="tx1"/>
                </a:solidFill>
                <a:effectLst/>
                <a:latin typeface="+mn-lt"/>
                <a:ea typeface="+mn-ea"/>
                <a:cs typeface="+mn-cs"/>
              </a:rPr>
              <a:t>perform daily activities. Someone in pain has more trouble staying positive, and you</a:t>
            </a:r>
            <a:r>
              <a:rPr lang="en-US" sz="1200" b="0" i="0" kern="1200" baseline="0" dirty="0" smtClean="0">
                <a:solidFill>
                  <a:schemeClr val="tx1"/>
                </a:solidFill>
                <a:effectLst/>
                <a:latin typeface="+mn-lt"/>
                <a:ea typeface="+mn-ea"/>
                <a:cs typeface="+mn-cs"/>
              </a:rPr>
              <a:t> can imagine that constant pain can cause depression.</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 can help medical professionals diagnose the causes of pain and find treatments by working with the patient to analyze the pain itself. You can try to determine:</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When and where the pain occurs. Does the pain occur in the morning? Evening? Does it lessen or intensify during the day? Is it in one or more parts of the body? Does the pain move?</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What the pain feels like. Descriptive words include: dull, sharp, burning, tingling, pinching and stabling.</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Pain intensity. You can help the patient measure his or her pain on a scale of 0 to 10, with 10 equaling severe or excruciating pain, and 0 equaling no pain.</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Whether anything makes the pain worse or relieves the pain. Do certain positions help or hurt the pain? What about walking?</a:t>
            </a:r>
          </a:p>
          <a:p>
            <a:pPr marL="171450" indent="-171450" fontAlgn="t">
              <a:buFont typeface="Arial" panose="020B0604020202020204" pitchFamily="34" charset="0"/>
              <a:buChar char="•"/>
            </a:pPr>
            <a:r>
              <a:rPr lang="en-US" sz="1200" b="0" i="0" kern="1200" dirty="0" smtClean="0">
                <a:solidFill>
                  <a:schemeClr val="tx1"/>
                </a:solidFill>
                <a:effectLst/>
                <a:latin typeface="+mn-lt"/>
                <a:ea typeface="+mn-ea"/>
                <a:cs typeface="+mn-cs"/>
              </a:rPr>
              <a:t>How much pain relief the patient is getting from medication. Does the medication provide enough relief? Does it wear off before it’s time for the next dose?</a:t>
            </a:r>
          </a:p>
          <a:p>
            <a:pPr marL="171450" indent="-171450" fontAlgn="t">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fontAlgn="t">
              <a:buFont typeface="Arial" panose="020B0604020202020204" pitchFamily="34" charset="0"/>
              <a:buNone/>
            </a:pPr>
            <a:r>
              <a:rPr lang="en-US" sz="1200" b="0" i="0" kern="1200" dirty="0" smtClean="0">
                <a:solidFill>
                  <a:schemeClr val="tx1"/>
                </a:solidFill>
                <a:effectLst/>
                <a:latin typeface="+mn-lt"/>
                <a:ea typeface="+mn-ea"/>
                <a:cs typeface="+mn-cs"/>
              </a:rPr>
              <a:t>To manage the pain, </a:t>
            </a:r>
          </a:p>
          <a:p>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 number of drugs may be used to manage pain, including over-the-counter pain relievers such as aspirin, acetaminophen (e.g. Tylenol) and ibuprofen (e.g. Advil).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addition, a doctor might prescribe opioids, such as morphine, oxycodone or others to relieve severe pain. Other medicines to treat depression or seizures may also be prescribed.</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You</a:t>
            </a:r>
            <a:r>
              <a:rPr lang="en-US" sz="1200" b="0" i="0" kern="1200" baseline="0" dirty="0" smtClean="0">
                <a:solidFill>
                  <a:schemeClr val="tx1"/>
                </a:solidFill>
                <a:effectLst/>
                <a:latin typeface="+mn-lt"/>
                <a:ea typeface="+mn-ea"/>
                <a:cs typeface="+mn-cs"/>
              </a:rPr>
              <a:t> may find that you or the patient you’re caring for doesn’t want to take medication for pain. This might be because:</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patient or the caregiver thinks that they need to tough</a:t>
            </a:r>
            <a:r>
              <a:rPr lang="en-US" sz="1200" b="0" i="0" kern="1200" baseline="0" dirty="0" smtClean="0">
                <a:solidFill>
                  <a:schemeClr val="tx1"/>
                </a:solidFill>
                <a:effectLst/>
                <a:latin typeface="+mn-lt"/>
                <a:ea typeface="+mn-ea"/>
                <a:cs typeface="+mn-cs"/>
              </a:rPr>
              <a:t> it </a:t>
            </a:r>
            <a:r>
              <a:rPr lang="en-US" sz="1200" b="0" i="0" kern="1200" baseline="0" dirty="0" smtClean="0">
                <a:solidFill>
                  <a:schemeClr val="tx1"/>
                </a:solidFill>
                <a:effectLst/>
                <a:latin typeface="+mn-lt"/>
                <a:ea typeface="+mn-ea"/>
                <a:cs typeface="+mn-cs"/>
              </a:rPr>
              <a:t>out.</a:t>
            </a:r>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A reluctance of </a:t>
            </a:r>
            <a:r>
              <a:rPr lang="en-US" sz="1200" b="0" i="0" kern="1200" dirty="0" smtClean="0">
                <a:solidFill>
                  <a:schemeClr val="tx1"/>
                </a:solidFill>
                <a:effectLst/>
                <a:latin typeface="+mn-lt"/>
                <a:ea typeface="+mn-ea"/>
                <a:cs typeface="+mn-cs"/>
              </a:rPr>
              <a:t>patients, caregivers, or even physicians to talk about </a:t>
            </a:r>
            <a:r>
              <a:rPr lang="en-US" sz="1200" b="0" i="0" kern="1200" dirty="0" smtClean="0">
                <a:solidFill>
                  <a:schemeClr val="tx1"/>
                </a:solidFill>
                <a:effectLst/>
                <a:latin typeface="+mn-lt"/>
                <a:ea typeface="+mn-ea"/>
                <a:cs typeface="+mn-cs"/>
              </a:rPr>
              <a:t>pain.</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Patients</a:t>
            </a:r>
            <a:r>
              <a:rPr lang="en-US" sz="1200" b="0" i="0" kern="1200" baseline="0" dirty="0" smtClean="0">
                <a:solidFill>
                  <a:schemeClr val="tx1"/>
                </a:solidFill>
                <a:effectLst/>
                <a:latin typeface="+mn-lt"/>
                <a:ea typeface="+mn-ea"/>
                <a:cs typeface="+mn-cs"/>
              </a:rPr>
              <a:t> might want to avoid the side effects of medication, and there are definitely side effects of stronger medications, such as opioids.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They may also be afraid of addiction or overdose.</a:t>
            </a:r>
          </a:p>
          <a:p>
            <a:pPr marL="171450" indent="-171450">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These</a:t>
            </a:r>
            <a:r>
              <a:rPr lang="en-US" sz="1200" b="0" i="0" kern="1200" baseline="0" dirty="0" smtClean="0">
                <a:solidFill>
                  <a:schemeClr val="tx1"/>
                </a:solidFill>
                <a:effectLst/>
                <a:latin typeface="+mn-lt"/>
                <a:ea typeface="+mn-ea"/>
                <a:cs typeface="+mn-cs"/>
              </a:rPr>
              <a:t> issues can and should be discussed with your care team. Sometimes s</a:t>
            </a:r>
            <a:r>
              <a:rPr lang="en-US" sz="1200" b="0" i="0" kern="1200" dirty="0" smtClean="0">
                <a:solidFill>
                  <a:schemeClr val="tx1"/>
                </a:solidFill>
                <a:effectLst/>
                <a:latin typeface="+mn-lt"/>
                <a:ea typeface="+mn-ea"/>
                <a:cs typeface="+mn-cs"/>
              </a:rPr>
              <a:t>ymptoms will subside with </a:t>
            </a:r>
            <a:r>
              <a:rPr lang="en-US" sz="1200" b="0" i="0" kern="1200" dirty="0" smtClean="0">
                <a:solidFill>
                  <a:schemeClr val="tx1"/>
                </a:solidFill>
                <a:effectLst/>
                <a:latin typeface="+mn-lt"/>
                <a:ea typeface="+mn-ea"/>
                <a:cs typeface="+mn-cs"/>
              </a:rPr>
              <a:t>time</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Sometimes </a:t>
            </a:r>
            <a:r>
              <a:rPr lang="en-US" sz="1200" b="0" i="0" kern="1200" dirty="0" smtClean="0">
                <a:solidFill>
                  <a:schemeClr val="tx1"/>
                </a:solidFill>
                <a:effectLst/>
                <a:latin typeface="+mn-lt"/>
                <a:ea typeface="+mn-ea"/>
                <a:cs typeface="+mn-cs"/>
              </a:rPr>
              <a:t>they </a:t>
            </a:r>
            <a:r>
              <a:rPr lang="en-US" sz="1200" b="0" i="0" kern="1200" dirty="0" smtClean="0">
                <a:solidFill>
                  <a:schemeClr val="tx1"/>
                </a:solidFill>
                <a:effectLst/>
                <a:latin typeface="+mn-lt"/>
                <a:ea typeface="+mn-ea"/>
                <a:cs typeface="+mn-cs"/>
              </a:rPr>
              <a:t>indicate </a:t>
            </a:r>
            <a:r>
              <a:rPr lang="en-US" sz="1200" b="0" i="0" kern="1200" dirty="0" smtClean="0">
                <a:solidFill>
                  <a:schemeClr val="tx1"/>
                </a:solidFill>
                <a:effectLst/>
                <a:latin typeface="+mn-lt"/>
                <a:ea typeface="+mn-ea"/>
                <a:cs typeface="+mn-cs"/>
              </a:rPr>
              <a:t>a health issue that needs to be addressed, and in other cases side effects can be managed with additional treatment.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Getting</a:t>
            </a:r>
            <a:r>
              <a:rPr lang="en-US" sz="1200" b="0" i="0" kern="1200" baseline="0" dirty="0" smtClean="0">
                <a:solidFill>
                  <a:schemeClr val="tx1"/>
                </a:solidFill>
                <a:effectLst/>
                <a:latin typeface="+mn-lt"/>
                <a:ea typeface="+mn-ea"/>
                <a:cs typeface="+mn-cs"/>
              </a:rPr>
              <a:t> your questions answered will bring you greater peace of mind. </a:t>
            </a:r>
            <a:r>
              <a:rPr lang="en-US" sz="1200" b="0" i="0" kern="1200" dirty="0" smtClean="0">
                <a:solidFill>
                  <a:schemeClr val="tx1"/>
                </a:solidFill>
                <a:effectLst/>
                <a:latin typeface="+mn-lt"/>
                <a:ea typeface="+mn-ea"/>
                <a:cs typeface="+mn-cs"/>
              </a:rPr>
              <a:t>Once you understand how the medication works, how it affects you and how prescriptions and dosages can be changed or modified, you will be well on your way to managing pain more effectively</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25</a:t>
            </a:fld>
            <a:endParaRPr lang="en-US"/>
          </a:p>
        </p:txBody>
      </p:sp>
    </p:spTree>
    <p:extLst>
      <p:ext uri="{BB962C8B-B14F-4D97-AF65-F5344CB8AC3E}">
        <p14:creationId xmlns:p14="http://schemas.microsoft.com/office/powerpoint/2010/main" val="3688666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Children will</a:t>
            </a:r>
            <a:r>
              <a:rPr lang="en-US" baseline="0" dirty="0" smtClean="0"/>
              <a:t> have </a:t>
            </a:r>
            <a:r>
              <a:rPr lang="en-US" baseline="0" dirty="0" smtClean="0"/>
              <a:t>side </a:t>
            </a:r>
            <a:r>
              <a:rPr lang="en-US" baseline="0" dirty="0" smtClean="0"/>
              <a:t>effects </a:t>
            </a:r>
            <a:r>
              <a:rPr lang="en-US" baseline="0" dirty="0" smtClean="0"/>
              <a:t>that are similar to </a:t>
            </a:r>
            <a:r>
              <a:rPr lang="en-US" baseline="0" dirty="0" smtClean="0"/>
              <a:t>adults depending on the type and location of their tumor</a:t>
            </a:r>
            <a:r>
              <a:rPr lang="en-US" baseline="0" dirty="0" smtClean="0"/>
              <a:t>. However</a:t>
            </a:r>
            <a:r>
              <a:rPr lang="en-US" baseline="0" dirty="0" smtClean="0"/>
              <a:t>, because their brains and bodies are still growing, and because they can live for many decades post-treatment, there may be additional physical symptoms </a:t>
            </a:r>
            <a:r>
              <a:rPr lang="en-US" baseline="0" dirty="0" smtClean="0"/>
              <a:t>children experience</a:t>
            </a:r>
            <a:r>
              <a:rPr lang="en-US" baseline="0" dirty="0" smtClean="0"/>
              <a:t>.</a:t>
            </a:r>
          </a:p>
          <a:p>
            <a:endParaRPr lang="en-US" baseline="0" dirty="0" smtClean="0"/>
          </a:p>
          <a:p>
            <a:pPr marL="0" indent="0">
              <a:buFont typeface="Arial" panose="020B0604020202020204" pitchFamily="34" charset="0"/>
              <a:buNone/>
            </a:pPr>
            <a:r>
              <a:rPr lang="en-US" baseline="0" dirty="0" smtClean="0"/>
              <a:t>Physical symptoms may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Physical disabilities such as weakness of muscles and diminished coordination </a:t>
            </a:r>
          </a:p>
          <a:p>
            <a:pPr marL="171450" indent="-171450">
              <a:buFont typeface="Arial" panose="020B0604020202020204" pitchFamily="34" charset="0"/>
              <a:buChar char="•"/>
            </a:pPr>
            <a:r>
              <a:rPr lang="en-US" dirty="0" smtClean="0"/>
              <a:t>Hearing and vision problems </a:t>
            </a:r>
          </a:p>
          <a:p>
            <a:pPr marL="171450" indent="-171450">
              <a:buFont typeface="Arial" panose="020B0604020202020204" pitchFamily="34" charset="0"/>
              <a:buChar char="•"/>
            </a:pPr>
            <a:r>
              <a:rPr lang="en-US" dirty="0" smtClean="0"/>
              <a:t>Seizures and other neurological issues  </a:t>
            </a:r>
          </a:p>
          <a:p>
            <a:pPr marL="171450" indent="-171450">
              <a:buFont typeface="Arial" panose="020B0604020202020204" pitchFamily="34" charset="0"/>
              <a:buChar char="•"/>
            </a:pPr>
            <a:r>
              <a:rPr lang="en-US" dirty="0" smtClean="0"/>
              <a:t>Hormonal problems including slowed growth, hypo- or hyperthyroidism, diabetes, early or late puberty, and infertility</a:t>
            </a:r>
          </a:p>
          <a:p>
            <a:pPr marL="171450" indent="-171450">
              <a:buFont typeface="Arial" panose="020B0604020202020204" pitchFamily="34" charset="0"/>
              <a:buChar char="•"/>
            </a:pPr>
            <a:r>
              <a:rPr lang="en-US" dirty="0" smtClean="0"/>
              <a:t>Damage to internal organs and/or other body systems </a:t>
            </a:r>
          </a:p>
          <a:p>
            <a:pPr marL="171450" indent="-171450">
              <a:buFont typeface="Arial" panose="020B0604020202020204" pitchFamily="34" charset="0"/>
              <a:buChar char="•"/>
            </a:pPr>
            <a:r>
              <a:rPr lang="en-US" dirty="0" smtClean="0"/>
              <a:t>The possibility of developing secondary cancers in other parts of the body or a recurrence of a </a:t>
            </a:r>
            <a:r>
              <a:rPr lang="en-US" dirty="0" smtClean="0"/>
              <a:t>brain tumor</a:t>
            </a:r>
            <a:endParaRPr lang="en-US" dirty="0" smtClean="0"/>
          </a:p>
          <a:p>
            <a:endParaRPr lang="en-US" baseline="0" dirty="0" smtClean="0"/>
          </a:p>
          <a:p>
            <a:r>
              <a:rPr lang="en-US" baseline="0" dirty="0" smtClean="0"/>
              <a:t>These symptoms may appear immediately after treatment, or they may </a:t>
            </a:r>
            <a:r>
              <a:rPr lang="en-US" dirty="0" smtClean="0"/>
              <a:t>emerge years after treatment has stopped. It is extremely important that brain tumor survivors of all ages be followed by a medical team versed in late effects throughout their lifespan. </a:t>
            </a:r>
          </a:p>
          <a:p>
            <a:endParaRPr lang="en-US" dirty="0" smtClean="0"/>
          </a:p>
          <a:p>
            <a:r>
              <a:rPr lang="en-US" dirty="0" smtClean="0"/>
              <a:t>The</a:t>
            </a:r>
            <a:r>
              <a:rPr lang="en-US" baseline="0" dirty="0" smtClean="0"/>
              <a:t> ABTA has much more information on pediatric tumors, and of course, you can always talk to your care team about your child’s treatment.</a:t>
            </a:r>
            <a:r>
              <a:rPr lang="en-US" dirty="0" smtClean="0"/>
              <a:t>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26</a:t>
            </a:fld>
            <a:endParaRPr lang="en-US"/>
          </a:p>
        </p:txBody>
      </p:sp>
    </p:spTree>
    <p:extLst>
      <p:ext uri="{BB962C8B-B14F-4D97-AF65-F5344CB8AC3E}">
        <p14:creationId xmlns:p14="http://schemas.microsoft.com/office/powerpoint/2010/main" val="818796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through many of the major symptoms and side</a:t>
            </a:r>
            <a:r>
              <a:rPr lang="en-US" baseline="0" dirty="0" smtClean="0"/>
              <a:t> </a:t>
            </a:r>
            <a:r>
              <a:rPr lang="en-US" dirty="0" smtClean="0"/>
              <a:t>effects</a:t>
            </a:r>
            <a:r>
              <a:rPr lang="en-US" baseline="0" dirty="0" smtClean="0"/>
              <a:t> you or your loved one might experience while going through the experience of having a brain </a:t>
            </a:r>
            <a:r>
              <a:rPr lang="en-US" baseline="0" dirty="0" smtClean="0"/>
              <a:t>tumor. As </a:t>
            </a:r>
            <a:r>
              <a:rPr lang="en-US" baseline="0" dirty="0" smtClean="0"/>
              <a:t>you’ve been learning, symptoms can vary a lot depending on the type of tumor and its severity.</a:t>
            </a:r>
          </a:p>
          <a:p>
            <a:endParaRPr lang="en-US" baseline="0" dirty="0" smtClean="0"/>
          </a:p>
          <a:p>
            <a:r>
              <a:rPr lang="en-US" baseline="0" dirty="0" smtClean="0"/>
              <a:t>No matter what the symptoms or side effects are, it’s helpful to keep a log. You’ll be able to help your care team better provide answers if you can provide more details about what you’re experiencing.</a:t>
            </a:r>
          </a:p>
          <a:p>
            <a:endParaRPr lang="en-US" baseline="0" dirty="0" smtClean="0"/>
          </a:p>
          <a:p>
            <a:r>
              <a:rPr lang="en-US" baseline="0" dirty="0" smtClean="0"/>
              <a:t>The more you know about the physical symptoms and side effects you might experience, the more you will be able to prepare for what’s to come. Continue to ask questions, and don’t dismiss or try to “tough out” pain and other symptoms. Keeping yourself informed should bring you relief from symptoms as well as additional peace of mind.</a:t>
            </a:r>
          </a:p>
        </p:txBody>
      </p:sp>
      <p:sp>
        <p:nvSpPr>
          <p:cNvPr id="4" name="Slide Number Placeholder 3"/>
          <p:cNvSpPr>
            <a:spLocks noGrp="1"/>
          </p:cNvSpPr>
          <p:nvPr>
            <p:ph type="sldNum" sz="quarter" idx="10"/>
          </p:nvPr>
        </p:nvSpPr>
        <p:spPr/>
        <p:txBody>
          <a:bodyPr/>
          <a:lstStyle/>
          <a:p>
            <a:fld id="{E795D16D-A1CA-45DA-B927-A6A401A0DAE7}" type="slidenum">
              <a:rPr lang="en-US" smtClean="0"/>
              <a:t>27</a:t>
            </a:fld>
            <a:endParaRPr lang="en-US"/>
          </a:p>
        </p:txBody>
      </p:sp>
    </p:spTree>
    <p:extLst>
      <p:ext uri="{BB962C8B-B14F-4D97-AF65-F5344CB8AC3E}">
        <p14:creationId xmlns:p14="http://schemas.microsoft.com/office/powerpoint/2010/main" val="569515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encourage </a:t>
            </a:r>
            <a:r>
              <a:rPr lang="en-US" dirty="0" smtClean="0"/>
              <a:t>you find</a:t>
            </a:r>
            <a:r>
              <a:rPr lang="en-US" baseline="0" dirty="0" smtClean="0"/>
              <a:t> information on our website at any time of the day or night, or</a:t>
            </a:r>
            <a:r>
              <a:rPr lang="en-US" dirty="0" smtClean="0"/>
              <a:t> </a:t>
            </a:r>
            <a:r>
              <a:rPr lang="en-US" dirty="0" smtClean="0"/>
              <a:t>to call the ABTA </a:t>
            </a:r>
            <a:r>
              <a:rPr lang="en-US" dirty="0" err="1" smtClean="0"/>
              <a:t>CareLine</a:t>
            </a:r>
            <a:r>
              <a:rPr lang="en-US" baseline="0" dirty="0" smtClean="0"/>
              <a:t>.</a:t>
            </a:r>
            <a:endParaRPr lang="en-US" baseline="0" dirty="0" smtClean="0"/>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28</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a:t>
            </a:r>
            <a:r>
              <a:rPr lang="en-US" baseline="0" dirty="0" smtClean="0"/>
              <a:t> with some common tumor locations and their related symptoms.</a:t>
            </a:r>
            <a:endParaRPr lang="en-US" b="0" dirty="0"/>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243103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quick look at the brain.</a:t>
            </a:r>
          </a:p>
          <a:p>
            <a:endParaRPr lang="en-US" dirty="0" smtClean="0"/>
          </a:p>
          <a:p>
            <a:r>
              <a:rPr lang="en-US" dirty="0" smtClean="0"/>
              <a:t>Symptoms</a:t>
            </a:r>
            <a:r>
              <a:rPr lang="en-US" baseline="0" dirty="0" smtClean="0"/>
              <a:t> are often related to the location of the tumor. </a:t>
            </a:r>
            <a:r>
              <a:rPr lang="en-US" baseline="0" dirty="0" smtClean="0"/>
              <a:t>As you see </a:t>
            </a:r>
            <a:r>
              <a:rPr lang="en-US" baseline="0" dirty="0" smtClean="0"/>
              <a:t>in the illustration, different parts of the brain have unique functions. </a:t>
            </a:r>
            <a:r>
              <a:rPr lang="en-US" baseline="0" dirty="0" smtClean="0"/>
              <a:t>The </a:t>
            </a:r>
            <a:r>
              <a:rPr lang="en-US" baseline="0" dirty="0" smtClean="0"/>
              <a:t>frontal lobe controls thoughts and reasoning, and primary movement. The parietal lobe is responsible for sensation, sensory perception and spatial relationships. The temporal lobe controls behavior, memory, emotion, and hearing and vision pathways. The cerebellum controls balance. The brain stem has many connections to and from the spinal cord to the brain. In fact, there are many connections all over the brain. </a:t>
            </a:r>
          </a:p>
          <a:p>
            <a:endParaRPr lang="en-US" baseline="0" dirty="0" smtClean="0"/>
          </a:p>
          <a:p>
            <a:r>
              <a:rPr lang="en-US" baseline="0" dirty="0" smtClean="0"/>
              <a:t>The location of a brain tumor can affect the specific function of that part of the brain. </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376764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I just mentioned, the frontal lobe of the brain helps us organize thoughts, make decisions, store short-term memories, and plan physical movement.</a:t>
            </a:r>
          </a:p>
          <a:p>
            <a:endParaRPr lang="en-US" b="0" baseline="0" dirty="0" smtClean="0"/>
          </a:p>
          <a:p>
            <a:r>
              <a:rPr lang="en-US" b="0" baseline="0" dirty="0" smtClean="0"/>
              <a:t>A tumor in this area can affect some or all of these functions. Although we’re mainly talking about physical changes, a tumor in the frontal lobe can cause mood, personality and behavior changes. Problem-solving may become more difficult, and short-term memory may be affected.</a:t>
            </a:r>
          </a:p>
          <a:p>
            <a:endParaRPr lang="en-US" b="0" baseline="0" dirty="0" smtClean="0"/>
          </a:p>
          <a:p>
            <a:r>
              <a:rPr lang="en-US" b="0" baseline="0" dirty="0" smtClean="0"/>
              <a:t>Physically, a patient may have trouble planning movements. This can lead to issues completing everyday action sequences, such as going from sitting to standing, or using utensils to eat.</a:t>
            </a:r>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95935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Tumors in the parietal lobe of the brain can effect the way patients perceive their bodies in space. For example, we can typically sit down in a chair without looking backwards because we can sense where our body is in relation to the chair. A person with a brain tumor in the parietal lobe may have difficulty with tasks like these.</a:t>
            </a:r>
          </a:p>
          <a:p>
            <a:endParaRPr lang="en-US" b="0" baseline="0" dirty="0" smtClean="0"/>
          </a:p>
          <a:p>
            <a:r>
              <a:rPr lang="en-US" b="0" baseline="0" dirty="0" smtClean="0"/>
              <a:t>In addition, if the tumor is in the left hemisphere of the brain – the dominant hemisphere in most people – the patient might experience confusion with the left and right sides of the body.</a:t>
            </a:r>
          </a:p>
          <a:p>
            <a:endParaRPr lang="en-US" b="0" baseline="0" dirty="0" smtClean="0"/>
          </a:p>
          <a:p>
            <a:r>
              <a:rPr lang="en-US" b="0" baseline="0" dirty="0" smtClean="0"/>
              <a:t>Finally, because this lobe controls language and math functions, doing math may become difficult. Patients may be able to read, but not fully relate sentences to one another to get full meaning from them.</a:t>
            </a:r>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431812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Temporal tumors are frequently described as “silent” unless they reach a significant </a:t>
            </a:r>
            <a:r>
              <a:rPr lang="en-US" b="0" baseline="0" dirty="0" smtClean="0"/>
              <a:t>size. </a:t>
            </a:r>
          </a:p>
          <a:p>
            <a:endParaRPr lang="en-US" b="0" baseline="0" dirty="0" smtClean="0"/>
          </a:p>
          <a:p>
            <a:r>
              <a:rPr lang="en-US" b="0" baseline="0" dirty="0" smtClean="0"/>
              <a:t>Because the temporal lobe includes the ability to hear and interpret sounds, these patients may experience difficulty hearing and understanding others. Sources of sounds might be hard to recognize, and sounds might feel as if they are too loud or too soft.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Patients may also have auditory hallucinations, such as music or voices. </a:t>
            </a:r>
            <a:r>
              <a:rPr lang="en-US" b="0" baseline="0" dirty="0" smtClean="0"/>
              <a:t>Tumors in this area can also cause patients to feel like they are in a “déjà vu” state, or experience </a:t>
            </a:r>
            <a:r>
              <a:rPr lang="en-US" b="0" baseline="0" dirty="0" smtClean="0"/>
              <a:t>behavior and memory issues.</a:t>
            </a:r>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11952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occipital lobe of the brain contains complicated visual connections, so a tumor here can cause various forms of visual loss, which can include the loss of ability to recognize and interpret what is seen, including facial expressions, double vision, loss of vision in one or both eyes, or blindness in only one </a:t>
            </a:r>
            <a:r>
              <a:rPr lang="en-US" b="0" baseline="0" dirty="0" smtClean="0"/>
              <a:t>direction. </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Tumors in the occipital lobe can cause patients to feel like they are in a “déjà vu” </a:t>
            </a:r>
            <a:r>
              <a:rPr lang="en-US" b="0" baseline="0" dirty="0" smtClean="0"/>
              <a:t>state or experience visual hallucinations.</a:t>
            </a:r>
            <a:endParaRPr lang="en-US" b="0" baseline="0" dirty="0" smtClean="0"/>
          </a:p>
          <a:p>
            <a:endParaRPr lang="en-US" b="0" baseline="0" dirty="0" smtClean="0"/>
          </a:p>
          <a:p>
            <a:r>
              <a:rPr lang="en-US" b="0" baseline="0" dirty="0" smtClean="0"/>
              <a:t>Because the temporal lobe includes the ability to hear and interpret sounds, </a:t>
            </a:r>
            <a:r>
              <a:rPr lang="en-US" b="0" baseline="0" dirty="0" smtClean="0"/>
              <a:t>patients with tumors in this area may </a:t>
            </a:r>
            <a:r>
              <a:rPr lang="en-US" b="0" baseline="0" dirty="0" smtClean="0"/>
              <a:t>experience difficulty hearing and understanding others. Sources of sounds might be hard to recognize, and sounds might feel as if they are too loud or too soft. Patients may also have auditory hallucinations, such as music or voices</a:t>
            </a:r>
            <a:r>
              <a:rPr lang="en-US" b="0" baseline="0" smtClean="0"/>
              <a:t>. </a:t>
            </a:r>
            <a:r>
              <a:rPr lang="en-US" b="0" baseline="0" smtClean="0"/>
              <a:t>They </a:t>
            </a:r>
            <a:r>
              <a:rPr lang="en-US" b="0" baseline="0" dirty="0" smtClean="0"/>
              <a:t>might also experience behavior and memory issues.</a:t>
            </a:r>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40582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The </a:t>
            </a:r>
            <a:r>
              <a:rPr lang="en-US" b="0" baseline="0" dirty="0" smtClean="0"/>
              <a:t>optic nerve connects the eye to the brain. The nerve from the right eye crosses </a:t>
            </a:r>
            <a:r>
              <a:rPr lang="en-US" b="0" baseline="0" dirty="0" smtClean="0"/>
              <a:t>into </a:t>
            </a:r>
            <a:r>
              <a:rPr lang="en-US" b="0" baseline="0" dirty="0" smtClean="0"/>
              <a:t>the left side of the brain, and the nerve from the left eye crosses into the right.</a:t>
            </a:r>
          </a:p>
          <a:p>
            <a:endParaRPr lang="en-US" b="0" baseline="0" dirty="0" smtClean="0"/>
          </a:p>
          <a:p>
            <a:r>
              <a:rPr lang="en-US" b="0" baseline="0" dirty="0" smtClean="0"/>
              <a:t>Depending on the part of the nerve where the tumor is located, patients may lose different parts of their visual </a:t>
            </a:r>
            <a:r>
              <a:rPr lang="en-US" b="0" baseline="0" dirty="0" smtClean="0"/>
              <a:t>field. If </a:t>
            </a:r>
            <a:r>
              <a:rPr lang="en-US" b="0" baseline="0" dirty="0" smtClean="0"/>
              <a:t>the tumor is located where the optic nerves cross each other, blindness may occur. </a:t>
            </a:r>
          </a:p>
          <a:p>
            <a:endParaRPr lang="en-US" b="0" baseline="0" dirty="0" smtClean="0"/>
          </a:p>
          <a:p>
            <a:r>
              <a:rPr lang="en-US" b="0" baseline="0" dirty="0" smtClean="0"/>
              <a:t>Patients may also experience headaches and nausea caused by pressure on the surrounding brain tissue.</a:t>
            </a:r>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2559805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4/5/2017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4/5/2017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Brain Tumors: Physical</a:t>
            </a:r>
            <a:br>
              <a:rPr lang="en-US" dirty="0" smtClean="0"/>
            </a:br>
            <a:r>
              <a:rPr lang="en-US" dirty="0" smtClean="0"/>
              <a:t>Symptoms and Side Effects</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Ringing in the ears/hearing loss</a:t>
            </a:r>
          </a:p>
          <a:p>
            <a:r>
              <a:rPr lang="en-US" dirty="0" smtClean="0"/>
              <a:t>Dizziness</a:t>
            </a:r>
          </a:p>
          <a:p>
            <a:r>
              <a:rPr lang="en-US" dirty="0" smtClean="0"/>
              <a:t>One-sided facial weakness</a:t>
            </a:r>
          </a:p>
        </p:txBody>
      </p:sp>
      <p:sp>
        <p:nvSpPr>
          <p:cNvPr id="2" name="Title 1"/>
          <p:cNvSpPr>
            <a:spLocks noGrp="1"/>
          </p:cNvSpPr>
          <p:nvPr>
            <p:ph type="title"/>
          </p:nvPr>
        </p:nvSpPr>
        <p:spPr/>
        <p:txBody>
          <a:bodyPr/>
          <a:lstStyle/>
          <a:p>
            <a:r>
              <a:rPr lang="en-US" dirty="0" smtClean="0"/>
              <a:t>Cerebellar-pontine </a:t>
            </a:r>
            <a:r>
              <a:rPr lang="en-US" dirty="0"/>
              <a:t>a</a:t>
            </a:r>
            <a:r>
              <a:rPr lang="en-US" dirty="0" smtClean="0"/>
              <a:t>ngle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11" name="Oval 10"/>
          <p:cNvSpPr/>
          <p:nvPr/>
        </p:nvSpPr>
        <p:spPr>
          <a:xfrm>
            <a:off x="4293704" y="4611757"/>
            <a:ext cx="1285463" cy="596349"/>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29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stem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11" name="Oval 10"/>
          <p:cNvSpPr/>
          <p:nvPr/>
        </p:nvSpPr>
        <p:spPr>
          <a:xfrm rot="18770743">
            <a:off x="4095632" y="4361340"/>
            <a:ext cx="426993" cy="105265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Dizziness, unsteadiness</a:t>
            </a:r>
          </a:p>
          <a:p>
            <a:r>
              <a:rPr lang="en-US" dirty="0" smtClean="0"/>
              <a:t>Speaking, swallowing issues</a:t>
            </a:r>
          </a:p>
          <a:p>
            <a:r>
              <a:rPr lang="en-US" dirty="0" smtClean="0"/>
              <a:t>Hearing loss</a:t>
            </a:r>
          </a:p>
          <a:p>
            <a:r>
              <a:rPr lang="en-US" dirty="0" smtClean="0"/>
              <a:t>Unusual eye movements</a:t>
            </a:r>
          </a:p>
        </p:txBody>
      </p:sp>
    </p:spTree>
    <p:extLst>
      <p:ext uri="{BB962C8B-B14F-4D97-AF65-F5344CB8AC3E}">
        <p14:creationId xmlns:p14="http://schemas.microsoft.com/office/powerpoint/2010/main" val="3645486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Hypothalamic and pituitary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11" name="Oval 10"/>
          <p:cNvSpPr/>
          <p:nvPr/>
        </p:nvSpPr>
        <p:spPr>
          <a:xfrm rot="18770743">
            <a:off x="3866588" y="4194573"/>
            <a:ext cx="456668" cy="423557"/>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Appetite, desire for food</a:t>
            </a:r>
          </a:p>
          <a:p>
            <a:r>
              <a:rPr lang="en-US" dirty="0" smtClean="0"/>
              <a:t>Water balance problems, sleep disturbances</a:t>
            </a:r>
          </a:p>
          <a:p>
            <a:r>
              <a:rPr lang="en-US" dirty="0" smtClean="0"/>
              <a:t>Sex-related changes</a:t>
            </a:r>
          </a:p>
        </p:txBody>
      </p:sp>
      <p:cxnSp>
        <p:nvCxnSpPr>
          <p:cNvPr id="7" name="Straight Arrow Connector 6"/>
          <p:cNvCxnSpPr/>
          <p:nvPr/>
        </p:nvCxnSpPr>
        <p:spPr>
          <a:xfrm flipH="1">
            <a:off x="4405469" y="4094924"/>
            <a:ext cx="1876062" cy="251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34542" y="3763616"/>
            <a:ext cx="1952779" cy="646331"/>
          </a:xfrm>
          <a:prstGeom prst="rect">
            <a:avLst/>
          </a:prstGeom>
          <a:noFill/>
        </p:spPr>
        <p:txBody>
          <a:bodyPr wrap="none" rtlCol="0">
            <a:spAutoFit/>
          </a:bodyPr>
          <a:lstStyle/>
          <a:p>
            <a:r>
              <a:rPr lang="en-US" dirty="0" smtClean="0"/>
              <a:t>Hypothalamus and</a:t>
            </a:r>
          </a:p>
          <a:p>
            <a:r>
              <a:rPr lang="en-US" dirty="0" smtClean="0"/>
              <a:t>Pituitary gland</a:t>
            </a:r>
            <a:endParaRPr lang="en-US" dirty="0"/>
          </a:p>
        </p:txBody>
      </p:sp>
    </p:spTree>
    <p:extLst>
      <p:ext uri="{BB962C8B-B14F-4D97-AF65-F5344CB8AC3E}">
        <p14:creationId xmlns:p14="http://schemas.microsoft.com/office/powerpoint/2010/main" val="303835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Thalamic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11" name="Oval 10"/>
          <p:cNvSpPr/>
          <p:nvPr/>
        </p:nvSpPr>
        <p:spPr>
          <a:xfrm>
            <a:off x="3701304" y="4100972"/>
            <a:ext cx="796930" cy="444524"/>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Appetite, desire for food</a:t>
            </a:r>
          </a:p>
          <a:p>
            <a:r>
              <a:rPr lang="en-US" dirty="0" smtClean="0"/>
              <a:t>Water balance problems, sleep disturbances</a:t>
            </a:r>
          </a:p>
          <a:p>
            <a:r>
              <a:rPr lang="en-US" dirty="0" smtClean="0"/>
              <a:t>Sex-related changes</a:t>
            </a:r>
          </a:p>
        </p:txBody>
      </p:sp>
      <p:cxnSp>
        <p:nvCxnSpPr>
          <p:cNvPr id="7" name="Straight Arrow Connector 6"/>
          <p:cNvCxnSpPr/>
          <p:nvPr/>
        </p:nvCxnSpPr>
        <p:spPr>
          <a:xfrm flipH="1">
            <a:off x="4719251" y="4068420"/>
            <a:ext cx="1876062" cy="251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48493" y="3877774"/>
            <a:ext cx="1088760" cy="369332"/>
          </a:xfrm>
          <a:prstGeom prst="rect">
            <a:avLst/>
          </a:prstGeom>
          <a:noFill/>
        </p:spPr>
        <p:txBody>
          <a:bodyPr wrap="none" rtlCol="0">
            <a:spAutoFit/>
          </a:bodyPr>
          <a:lstStyle/>
          <a:p>
            <a:r>
              <a:rPr lang="en-US" dirty="0" smtClean="0"/>
              <a:t>Thalamus</a:t>
            </a:r>
            <a:endParaRPr lang="en-US" dirty="0"/>
          </a:p>
        </p:txBody>
      </p:sp>
    </p:spTree>
    <p:extLst>
      <p:ext uri="{BB962C8B-B14F-4D97-AF65-F5344CB8AC3E}">
        <p14:creationId xmlns:p14="http://schemas.microsoft.com/office/powerpoint/2010/main" val="186221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fossa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11" name="Oval 10"/>
          <p:cNvSpPr/>
          <p:nvPr/>
        </p:nvSpPr>
        <p:spPr>
          <a:xfrm>
            <a:off x="3922321" y="4778662"/>
            <a:ext cx="1670096" cy="872302"/>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Tremors</a:t>
            </a:r>
          </a:p>
          <a:p>
            <a:r>
              <a:rPr lang="en-US" dirty="0" smtClean="0"/>
              <a:t>Clumsy/unbalanced walking</a:t>
            </a:r>
          </a:p>
          <a:p>
            <a:r>
              <a:rPr lang="en-US" dirty="0" smtClean="0"/>
              <a:t>Pain at base of head</a:t>
            </a:r>
          </a:p>
        </p:txBody>
      </p:sp>
    </p:spTree>
    <p:extLst>
      <p:ext uri="{BB962C8B-B14F-4D97-AF65-F5344CB8AC3E}">
        <p14:creationId xmlns:p14="http://schemas.microsoft.com/office/powerpoint/2010/main" val="1053113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SIDE effects of treatment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Takes a toll on the body</a:t>
            </a:r>
          </a:p>
          <a:p>
            <a:r>
              <a:rPr lang="en-US" dirty="0" smtClean="0"/>
              <a:t>Varies for everyone</a:t>
            </a:r>
          </a:p>
          <a:p>
            <a:r>
              <a:rPr lang="en-US" dirty="0" smtClean="0"/>
              <a:t>Causes changes</a:t>
            </a:r>
          </a:p>
          <a:p>
            <a:pPr lvl="1"/>
            <a:r>
              <a:rPr lang="en-US" dirty="0" smtClean="0"/>
              <a:t>Appearance</a:t>
            </a:r>
          </a:p>
          <a:p>
            <a:pPr lvl="1"/>
            <a:r>
              <a:rPr lang="en-US" dirty="0" smtClean="0"/>
              <a:t>Ability to lead a normal life</a:t>
            </a:r>
          </a:p>
          <a:p>
            <a:r>
              <a:rPr lang="en-US" dirty="0" smtClean="0"/>
              <a:t>Be realistic</a:t>
            </a:r>
          </a:p>
          <a:p>
            <a:pPr lvl="1"/>
            <a:r>
              <a:rPr lang="en-US" dirty="0" smtClean="0"/>
              <a:t>Talk to health care team about symptoms</a:t>
            </a:r>
          </a:p>
          <a:p>
            <a:pPr lvl="1"/>
            <a:r>
              <a:rPr lang="en-US" dirty="0" smtClean="0"/>
              <a:t>Set priorities</a:t>
            </a:r>
          </a:p>
        </p:txBody>
      </p:sp>
      <p:sp>
        <p:nvSpPr>
          <p:cNvPr id="2" name="Title 1"/>
          <p:cNvSpPr>
            <a:spLocks noGrp="1"/>
          </p:cNvSpPr>
          <p:nvPr>
            <p:ph type="title"/>
          </p:nvPr>
        </p:nvSpPr>
        <p:spPr/>
        <p:txBody>
          <a:bodyPr>
            <a:normAutofit/>
          </a:bodyPr>
          <a:lstStyle/>
          <a:p>
            <a:r>
              <a:rPr lang="en-US" dirty="0" smtClean="0"/>
              <a:t>Potential side effects from treatment</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471209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What it feels/looks like</a:t>
            </a:r>
          </a:p>
          <a:p>
            <a:pPr lvl="1"/>
            <a:r>
              <a:rPr lang="en-US" dirty="0" smtClean="0"/>
              <a:t>Profound lack of energy</a:t>
            </a:r>
          </a:p>
          <a:p>
            <a:pPr lvl="1"/>
            <a:r>
              <a:rPr lang="en-US" dirty="0"/>
              <a:t>Body weakness/heaviness of limbs</a:t>
            </a:r>
          </a:p>
          <a:p>
            <a:pPr lvl="1"/>
            <a:r>
              <a:rPr lang="en-US" dirty="0"/>
              <a:t>Inability to concentrate</a:t>
            </a:r>
          </a:p>
          <a:p>
            <a:pPr lvl="1"/>
            <a:r>
              <a:rPr lang="en-US" dirty="0" smtClean="0"/>
              <a:t>Sleeplessness</a:t>
            </a:r>
          </a:p>
          <a:p>
            <a:pPr lvl="1"/>
            <a:endParaRPr lang="en-US" dirty="0"/>
          </a:p>
          <a:p>
            <a:r>
              <a:rPr lang="en-US" dirty="0" smtClean="0"/>
              <a:t>Management</a:t>
            </a:r>
          </a:p>
          <a:p>
            <a:pPr lvl="1"/>
            <a:r>
              <a:rPr lang="en-US" dirty="0" smtClean="0"/>
              <a:t>Note/log symptoms</a:t>
            </a:r>
          </a:p>
          <a:p>
            <a:pPr lvl="1"/>
            <a:r>
              <a:rPr lang="en-US" dirty="0" smtClean="0"/>
              <a:t>Energy conservation strategies</a:t>
            </a:r>
          </a:p>
          <a:p>
            <a:pPr lvl="1"/>
            <a:r>
              <a:rPr lang="en-US" dirty="0" smtClean="0"/>
              <a:t>Nutritious meals</a:t>
            </a:r>
          </a:p>
          <a:p>
            <a:pPr lvl="1"/>
            <a:r>
              <a:rPr lang="en-US" dirty="0" smtClean="0"/>
              <a:t>Moderate exercise</a:t>
            </a:r>
          </a:p>
          <a:p>
            <a:pPr lvl="1"/>
            <a:r>
              <a:rPr lang="en-US" dirty="0" smtClean="0"/>
              <a:t>Short naps</a:t>
            </a:r>
          </a:p>
        </p:txBody>
      </p:sp>
      <p:sp>
        <p:nvSpPr>
          <p:cNvPr id="2" name="Title 1"/>
          <p:cNvSpPr>
            <a:spLocks noGrp="1"/>
          </p:cNvSpPr>
          <p:nvPr>
            <p:ph type="title"/>
          </p:nvPr>
        </p:nvSpPr>
        <p:spPr/>
        <p:txBody>
          <a:bodyPr>
            <a:normAutofit/>
          </a:bodyPr>
          <a:lstStyle/>
          <a:p>
            <a:r>
              <a:rPr lang="en-US" dirty="0" smtClean="0"/>
              <a:t>Fatigue</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32652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a:bodyPr>
          <a:lstStyle/>
          <a:p>
            <a:r>
              <a:rPr lang="en-US" dirty="0" smtClean="0"/>
              <a:t>50% of patients experience headaches</a:t>
            </a:r>
          </a:p>
          <a:p>
            <a:pPr marL="0" indent="0">
              <a:buNone/>
            </a:pPr>
            <a:endParaRPr lang="en-US" dirty="0" smtClean="0"/>
          </a:p>
          <a:p>
            <a:r>
              <a:rPr lang="en-US" dirty="0" smtClean="0"/>
              <a:t>What they feel/look like</a:t>
            </a:r>
          </a:p>
          <a:p>
            <a:pPr lvl="1"/>
            <a:r>
              <a:rPr lang="en-US" dirty="0"/>
              <a:t>Steady </a:t>
            </a:r>
            <a:r>
              <a:rPr lang="en-US" dirty="0" smtClean="0"/>
              <a:t>pain, worse </a:t>
            </a:r>
            <a:r>
              <a:rPr lang="en-US" dirty="0"/>
              <a:t>upon </a:t>
            </a:r>
            <a:r>
              <a:rPr lang="en-US" dirty="0" smtClean="0"/>
              <a:t>waking, gets </a:t>
            </a:r>
            <a:r>
              <a:rPr lang="en-US" dirty="0"/>
              <a:t>better within a few hours</a:t>
            </a:r>
          </a:p>
          <a:p>
            <a:pPr lvl="1"/>
            <a:r>
              <a:rPr lang="en-US" dirty="0"/>
              <a:t>May be accompanied by vomiting</a:t>
            </a:r>
          </a:p>
          <a:p>
            <a:pPr lvl="1"/>
            <a:r>
              <a:rPr lang="en-US" dirty="0"/>
              <a:t>May worsen with cough, exercise or a change in body </a:t>
            </a:r>
            <a:r>
              <a:rPr lang="en-US" dirty="0" smtClean="0"/>
              <a:t>position</a:t>
            </a:r>
          </a:p>
          <a:p>
            <a:pPr marL="457200" lvl="1" indent="0">
              <a:buNone/>
            </a:pPr>
            <a:endParaRPr lang="en-US" dirty="0"/>
          </a:p>
          <a:p>
            <a:r>
              <a:rPr lang="en-US" dirty="0" smtClean="0"/>
              <a:t>Management</a:t>
            </a:r>
          </a:p>
          <a:p>
            <a:pPr lvl="1"/>
            <a:r>
              <a:rPr lang="en-US" dirty="0" smtClean="0"/>
              <a:t>Prescription pain medication</a:t>
            </a:r>
            <a:endParaRPr lang="en-US" dirty="0"/>
          </a:p>
          <a:p>
            <a:pPr lvl="1"/>
            <a:r>
              <a:rPr lang="en-US" dirty="0" smtClean="0"/>
              <a:t>Watch for decreasing effectiveness of medication</a:t>
            </a:r>
            <a:endParaRPr lang="en-US" dirty="0"/>
          </a:p>
          <a:p>
            <a:pPr lvl="1"/>
            <a:r>
              <a:rPr lang="en-US" dirty="0" smtClean="0"/>
              <a:t>Headache journal</a:t>
            </a:r>
          </a:p>
        </p:txBody>
      </p:sp>
      <p:sp>
        <p:nvSpPr>
          <p:cNvPr id="2" name="Title 1"/>
          <p:cNvSpPr>
            <a:spLocks noGrp="1"/>
          </p:cNvSpPr>
          <p:nvPr>
            <p:ph type="title"/>
          </p:nvPr>
        </p:nvSpPr>
        <p:spPr/>
        <p:txBody>
          <a:bodyPr>
            <a:normAutofit/>
          </a:bodyPr>
          <a:lstStyle/>
          <a:p>
            <a:r>
              <a:rPr lang="en-US" dirty="0" smtClean="0"/>
              <a:t>Headaches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400995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lnSpcReduction="10000"/>
          </a:bodyPr>
          <a:lstStyle/>
          <a:p>
            <a:r>
              <a:rPr lang="en-US" dirty="0" smtClean="0"/>
              <a:t>40-60% of patients experience seizures</a:t>
            </a:r>
          </a:p>
          <a:p>
            <a:pPr marL="0" indent="0">
              <a:buNone/>
            </a:pPr>
            <a:endParaRPr lang="en-US" dirty="0" smtClean="0"/>
          </a:p>
          <a:p>
            <a:r>
              <a:rPr lang="en-US" dirty="0" smtClean="0"/>
              <a:t>What they feel/look like</a:t>
            </a:r>
          </a:p>
          <a:p>
            <a:pPr lvl="1"/>
            <a:r>
              <a:rPr lang="en-US" dirty="0" smtClean="0"/>
              <a:t>Tonic-</a:t>
            </a:r>
            <a:r>
              <a:rPr lang="en-US" dirty="0" err="1" smtClean="0"/>
              <a:t>clonic</a:t>
            </a:r>
            <a:r>
              <a:rPr lang="en-US" dirty="0" smtClean="0"/>
              <a:t>: sudden onset, loss of consciousness, twitching</a:t>
            </a:r>
          </a:p>
          <a:p>
            <a:pPr lvl="1"/>
            <a:r>
              <a:rPr lang="en-US" dirty="0" smtClean="0"/>
              <a:t>Other seizures: unresponsiveness, little movement</a:t>
            </a:r>
          </a:p>
          <a:p>
            <a:pPr marL="457200" lvl="1" indent="0">
              <a:buNone/>
            </a:pPr>
            <a:endParaRPr lang="en-US" dirty="0"/>
          </a:p>
          <a:p>
            <a:r>
              <a:rPr lang="en-US" dirty="0" smtClean="0"/>
              <a:t>Management</a:t>
            </a:r>
          </a:p>
          <a:p>
            <a:pPr lvl="1"/>
            <a:r>
              <a:rPr lang="en-US" dirty="0" smtClean="0"/>
              <a:t>Don’t panic – often end within minutes</a:t>
            </a:r>
          </a:p>
          <a:p>
            <a:pPr lvl="1"/>
            <a:r>
              <a:rPr lang="en-US" dirty="0" smtClean="0"/>
              <a:t>Make sure patient is breathing</a:t>
            </a:r>
          </a:p>
          <a:p>
            <a:pPr lvl="1"/>
            <a:r>
              <a:rPr lang="en-US" dirty="0" smtClean="0"/>
              <a:t>Protect patient</a:t>
            </a:r>
          </a:p>
          <a:p>
            <a:pPr lvl="1"/>
            <a:r>
              <a:rPr lang="en-US" dirty="0" smtClean="0"/>
              <a:t>Rest, record incident</a:t>
            </a:r>
          </a:p>
        </p:txBody>
      </p:sp>
      <p:sp>
        <p:nvSpPr>
          <p:cNvPr id="2" name="Title 1"/>
          <p:cNvSpPr>
            <a:spLocks noGrp="1"/>
          </p:cNvSpPr>
          <p:nvPr>
            <p:ph type="title"/>
          </p:nvPr>
        </p:nvSpPr>
        <p:spPr/>
        <p:txBody>
          <a:bodyPr>
            <a:normAutofit/>
          </a:bodyPr>
          <a:lstStyle/>
          <a:p>
            <a:r>
              <a:rPr lang="en-US" dirty="0" smtClean="0"/>
              <a:t>Seizures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553488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physical symptoms</a:t>
            </a:r>
            <a:endParaRPr lang="en-US" dirty="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3" name="Content Placeholder 2"/>
          <p:cNvSpPr>
            <a:spLocks noGrp="1"/>
          </p:cNvSpPr>
          <p:nvPr>
            <p:ph idx="1"/>
          </p:nvPr>
        </p:nvSpPr>
        <p:spPr/>
        <p:txBody>
          <a:bodyPr/>
          <a:lstStyle/>
          <a:p>
            <a:r>
              <a:rPr lang="en-US" dirty="0" smtClean="0"/>
              <a:t>Causes</a:t>
            </a:r>
          </a:p>
          <a:p>
            <a:pPr lvl="1"/>
            <a:r>
              <a:rPr lang="en-US" dirty="0" smtClean="0"/>
              <a:t>From the tumor itself: symptoms based on tumor size/location</a:t>
            </a:r>
          </a:p>
          <a:p>
            <a:pPr lvl="1"/>
            <a:r>
              <a:rPr lang="en-US" dirty="0" smtClean="0"/>
              <a:t>From treatment: Fatigue, dizziness, headaches</a:t>
            </a:r>
          </a:p>
          <a:p>
            <a:pPr lvl="1"/>
            <a:endParaRPr lang="en-US" dirty="0"/>
          </a:p>
          <a:p>
            <a:r>
              <a:rPr lang="en-US" dirty="0" smtClean="0"/>
              <a:t>Permanent or temporary?</a:t>
            </a:r>
          </a:p>
          <a:p>
            <a:endParaRPr lang="en-US" dirty="0"/>
          </a:p>
          <a:p>
            <a:r>
              <a:rPr lang="en-US" dirty="0" smtClean="0"/>
              <a:t>Symptoms are important</a:t>
            </a:r>
            <a:endParaRPr lang="en-US" dirty="0"/>
          </a:p>
        </p:txBody>
      </p:sp>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When to call 911</a:t>
            </a:r>
            <a:endParaRPr lang="en-US" dirty="0"/>
          </a:p>
          <a:p>
            <a:pPr lvl="1"/>
            <a:r>
              <a:rPr lang="en-US" dirty="0" smtClean="0"/>
              <a:t>Breathing stops</a:t>
            </a:r>
          </a:p>
          <a:p>
            <a:pPr lvl="1"/>
            <a:r>
              <a:rPr lang="en-US" dirty="0" smtClean="0"/>
              <a:t>Lasts for more than 5 minutes</a:t>
            </a:r>
          </a:p>
          <a:p>
            <a:pPr lvl="1"/>
            <a:r>
              <a:rPr lang="en-US" dirty="0" smtClean="0"/>
              <a:t>Patient is injured</a:t>
            </a:r>
          </a:p>
          <a:p>
            <a:pPr lvl="1"/>
            <a:r>
              <a:rPr lang="en-US" dirty="0" smtClean="0"/>
              <a:t>Patient is pregnant/has diabetes</a:t>
            </a:r>
          </a:p>
          <a:p>
            <a:pPr lvl="1"/>
            <a:r>
              <a:rPr lang="en-US" dirty="0" smtClean="0"/>
              <a:t>Occurs in water</a:t>
            </a:r>
          </a:p>
          <a:p>
            <a:pPr lvl="1"/>
            <a:r>
              <a:rPr lang="en-US" dirty="0" smtClean="0"/>
              <a:t>Second seizure follows first</a:t>
            </a:r>
          </a:p>
          <a:p>
            <a:pPr lvl="1"/>
            <a:endParaRPr lang="en-US" dirty="0"/>
          </a:p>
          <a:p>
            <a:r>
              <a:rPr lang="en-US" dirty="0" smtClean="0"/>
              <a:t>General precautions</a:t>
            </a:r>
          </a:p>
          <a:p>
            <a:pPr lvl="1"/>
            <a:r>
              <a:rPr lang="en-US" dirty="0" smtClean="0"/>
              <a:t>Follow prescription directions</a:t>
            </a:r>
          </a:p>
          <a:p>
            <a:pPr lvl="1"/>
            <a:r>
              <a:rPr lang="en-US" dirty="0" smtClean="0"/>
              <a:t>Limit/stop driving</a:t>
            </a:r>
          </a:p>
          <a:p>
            <a:pPr lvl="1"/>
            <a:r>
              <a:rPr lang="en-US" dirty="0" smtClean="0"/>
              <a:t>Use caution around water</a:t>
            </a:r>
          </a:p>
        </p:txBody>
      </p:sp>
      <p:sp>
        <p:nvSpPr>
          <p:cNvPr id="2" name="Title 1"/>
          <p:cNvSpPr>
            <a:spLocks noGrp="1"/>
          </p:cNvSpPr>
          <p:nvPr>
            <p:ph type="title"/>
          </p:nvPr>
        </p:nvSpPr>
        <p:spPr/>
        <p:txBody>
          <a:bodyPr>
            <a:normAutofit/>
          </a:bodyPr>
          <a:lstStyle/>
          <a:p>
            <a:r>
              <a:rPr lang="en-US" dirty="0" smtClean="0"/>
              <a:t>Seizures (cont.)</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73699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lnSpcReduction="10000"/>
          </a:bodyPr>
          <a:lstStyle/>
          <a:p>
            <a:r>
              <a:rPr lang="en-US" dirty="0" smtClean="0"/>
              <a:t>Causes</a:t>
            </a:r>
          </a:p>
          <a:p>
            <a:pPr lvl="1"/>
            <a:r>
              <a:rPr lang="en-US" dirty="0" smtClean="0"/>
              <a:t>Tumor itself</a:t>
            </a:r>
          </a:p>
          <a:p>
            <a:pPr lvl="1"/>
            <a:r>
              <a:rPr lang="en-US" dirty="0" smtClean="0"/>
              <a:t>Chemotherapy/radiation</a:t>
            </a:r>
          </a:p>
          <a:p>
            <a:pPr lvl="1"/>
            <a:r>
              <a:rPr lang="en-US" dirty="0" smtClean="0"/>
              <a:t>Triggers/thoughts/sights/sounds</a:t>
            </a:r>
          </a:p>
          <a:p>
            <a:pPr lvl="1"/>
            <a:endParaRPr lang="en-US" dirty="0"/>
          </a:p>
          <a:p>
            <a:r>
              <a:rPr lang="en-US" dirty="0" smtClean="0"/>
              <a:t>Management</a:t>
            </a:r>
          </a:p>
          <a:p>
            <a:pPr lvl="1"/>
            <a:r>
              <a:rPr lang="en-US" dirty="0" smtClean="0"/>
              <a:t>Note/log symptoms</a:t>
            </a:r>
          </a:p>
          <a:p>
            <a:pPr lvl="1"/>
            <a:r>
              <a:rPr lang="en-US" dirty="0" smtClean="0"/>
              <a:t>Anti-nausea drugs</a:t>
            </a:r>
          </a:p>
          <a:p>
            <a:pPr lvl="1"/>
            <a:r>
              <a:rPr lang="en-US" dirty="0" smtClean="0"/>
              <a:t>Food choices</a:t>
            </a:r>
          </a:p>
          <a:p>
            <a:pPr lvl="1"/>
            <a:r>
              <a:rPr lang="en-US" dirty="0" smtClean="0"/>
              <a:t>After vomiting:</a:t>
            </a:r>
          </a:p>
          <a:p>
            <a:pPr lvl="2"/>
            <a:r>
              <a:rPr lang="en-US" dirty="0" smtClean="0"/>
              <a:t>Ice chips/cool liquid</a:t>
            </a:r>
          </a:p>
          <a:p>
            <a:pPr lvl="2"/>
            <a:r>
              <a:rPr lang="en-US" dirty="0" smtClean="0"/>
              <a:t>Crackers/mild foods</a:t>
            </a:r>
          </a:p>
          <a:p>
            <a:pPr lvl="2"/>
            <a:r>
              <a:rPr lang="en-US" dirty="0" smtClean="0"/>
              <a:t>Relaxation</a:t>
            </a:r>
          </a:p>
        </p:txBody>
      </p:sp>
      <p:sp>
        <p:nvSpPr>
          <p:cNvPr id="2" name="Title 1"/>
          <p:cNvSpPr>
            <a:spLocks noGrp="1"/>
          </p:cNvSpPr>
          <p:nvPr>
            <p:ph type="title"/>
          </p:nvPr>
        </p:nvSpPr>
        <p:spPr/>
        <p:txBody>
          <a:bodyPr>
            <a:normAutofit/>
          </a:bodyPr>
          <a:lstStyle/>
          <a:p>
            <a:r>
              <a:rPr lang="en-US" dirty="0" smtClean="0"/>
              <a:t>Nausea and Vomiting</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903818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587611"/>
            <a:ext cx="7388086" cy="4813189"/>
          </a:xfrm>
        </p:spPr>
        <p:txBody>
          <a:bodyPr>
            <a:noAutofit/>
          </a:bodyPr>
          <a:lstStyle/>
          <a:p>
            <a:r>
              <a:rPr lang="en-US" sz="2100" dirty="0" smtClean="0"/>
              <a:t>What it looks/feels like:</a:t>
            </a:r>
          </a:p>
          <a:p>
            <a:pPr lvl="1"/>
            <a:r>
              <a:rPr lang="en-US" sz="2100" dirty="0" smtClean="0"/>
              <a:t>Difficulty with fine/gross motor skills</a:t>
            </a:r>
          </a:p>
          <a:p>
            <a:pPr lvl="1"/>
            <a:r>
              <a:rPr lang="en-US" sz="2100" dirty="0"/>
              <a:t>Muscle </a:t>
            </a:r>
            <a:r>
              <a:rPr lang="en-US" sz="2100" dirty="0" smtClean="0"/>
              <a:t>weakness: whole </a:t>
            </a:r>
            <a:r>
              <a:rPr lang="en-US" sz="2100" dirty="0"/>
              <a:t>body, certain parts of the body, or one side of the body</a:t>
            </a:r>
          </a:p>
          <a:p>
            <a:pPr lvl="1"/>
            <a:r>
              <a:rPr lang="en-US" sz="2100" dirty="0" smtClean="0"/>
              <a:t>Awkward/stiff </a:t>
            </a:r>
            <a:r>
              <a:rPr lang="en-US" sz="2100" dirty="0"/>
              <a:t>movements in </a:t>
            </a:r>
            <a:r>
              <a:rPr lang="en-US" sz="2100" dirty="0" smtClean="0"/>
              <a:t>arms </a:t>
            </a:r>
            <a:r>
              <a:rPr lang="en-US" sz="2100" dirty="0"/>
              <a:t>or legs</a:t>
            </a:r>
          </a:p>
          <a:p>
            <a:pPr lvl="1"/>
            <a:r>
              <a:rPr lang="en-US" sz="2100" dirty="0"/>
              <a:t>Asymmetrical or lopsided facial expressions</a:t>
            </a:r>
          </a:p>
          <a:p>
            <a:pPr lvl="1"/>
            <a:r>
              <a:rPr lang="en-US" sz="2100" dirty="0"/>
              <a:t>Tingling or numbness in body/areas of the </a:t>
            </a:r>
            <a:r>
              <a:rPr lang="en-US" sz="2100" dirty="0" smtClean="0"/>
              <a:t>body</a:t>
            </a:r>
            <a:endParaRPr lang="en-US" sz="2100" dirty="0"/>
          </a:p>
          <a:p>
            <a:r>
              <a:rPr lang="en-US" sz="2100" dirty="0" smtClean="0"/>
              <a:t>Management</a:t>
            </a:r>
          </a:p>
          <a:p>
            <a:pPr lvl="1"/>
            <a:r>
              <a:rPr lang="en-US" sz="2100" dirty="0" smtClean="0"/>
              <a:t>Log symptoms</a:t>
            </a:r>
          </a:p>
          <a:p>
            <a:pPr lvl="1"/>
            <a:r>
              <a:rPr lang="en-US" sz="2100" dirty="0" smtClean="0"/>
              <a:t>Rehabilitation therapy</a:t>
            </a:r>
          </a:p>
          <a:p>
            <a:pPr lvl="1"/>
            <a:r>
              <a:rPr lang="en-US" sz="2100" dirty="0" smtClean="0"/>
              <a:t>Prevent falls</a:t>
            </a:r>
          </a:p>
          <a:p>
            <a:pPr lvl="2"/>
            <a:r>
              <a:rPr lang="en-US" sz="2100" dirty="0" smtClean="0"/>
              <a:t>Avoid </a:t>
            </a:r>
            <a:r>
              <a:rPr lang="en-US" sz="2100" dirty="0"/>
              <a:t>slippery surfaces</a:t>
            </a:r>
          </a:p>
          <a:p>
            <a:pPr lvl="2"/>
            <a:r>
              <a:rPr lang="en-US" sz="2100" dirty="0" smtClean="0"/>
              <a:t>Secure shoes</a:t>
            </a:r>
          </a:p>
          <a:p>
            <a:pPr lvl="2"/>
            <a:r>
              <a:rPr lang="en-US" sz="2100" dirty="0" smtClean="0"/>
              <a:t>Walking aid</a:t>
            </a:r>
          </a:p>
          <a:p>
            <a:pPr lvl="2"/>
            <a:r>
              <a:rPr lang="en-US" sz="2100" dirty="0" smtClean="0"/>
              <a:t>Limit distractions when walking</a:t>
            </a:r>
          </a:p>
        </p:txBody>
      </p:sp>
      <p:sp>
        <p:nvSpPr>
          <p:cNvPr id="2" name="Title 1"/>
          <p:cNvSpPr>
            <a:spLocks noGrp="1"/>
          </p:cNvSpPr>
          <p:nvPr>
            <p:ph type="title"/>
          </p:nvPr>
        </p:nvSpPr>
        <p:spPr/>
        <p:txBody>
          <a:bodyPr>
            <a:normAutofit/>
          </a:bodyPr>
          <a:lstStyle/>
          <a:p>
            <a:r>
              <a:rPr lang="en-US" dirty="0" smtClean="0"/>
              <a:t>Sensory and motor loss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19455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792720" cy="4800600"/>
          </a:xfrm>
        </p:spPr>
        <p:txBody>
          <a:bodyPr>
            <a:normAutofit fontScale="92500" lnSpcReduction="20000"/>
          </a:bodyPr>
          <a:lstStyle/>
          <a:p>
            <a:r>
              <a:rPr lang="en-US" dirty="0" smtClean="0"/>
              <a:t>Affects up to 19 percent of patients</a:t>
            </a:r>
            <a:endParaRPr lang="en-US" dirty="0"/>
          </a:p>
          <a:p>
            <a:endParaRPr lang="en-US" dirty="0" smtClean="0"/>
          </a:p>
          <a:p>
            <a:r>
              <a:rPr lang="en-US" dirty="0" smtClean="0"/>
              <a:t>What is DVT/PE?</a:t>
            </a:r>
          </a:p>
          <a:p>
            <a:pPr lvl="1"/>
            <a:r>
              <a:rPr lang="en-US" dirty="0" smtClean="0"/>
              <a:t>Blood clot that travels from the extremities (DVT)</a:t>
            </a:r>
          </a:p>
          <a:p>
            <a:pPr lvl="1"/>
            <a:r>
              <a:rPr lang="en-US" dirty="0" smtClean="0"/>
              <a:t>Can travel to pulmonary vein (pulmonary embolism, or PE)</a:t>
            </a:r>
          </a:p>
          <a:p>
            <a:pPr lvl="1"/>
            <a:r>
              <a:rPr lang="en-US" dirty="0" smtClean="0"/>
              <a:t>Highly treatable</a:t>
            </a:r>
          </a:p>
          <a:p>
            <a:pPr lvl="1"/>
            <a:endParaRPr lang="en-US" dirty="0"/>
          </a:p>
          <a:p>
            <a:r>
              <a:rPr lang="en-US" dirty="0" smtClean="0"/>
              <a:t>Signs/symptoms</a:t>
            </a:r>
          </a:p>
          <a:p>
            <a:pPr lvl="1"/>
            <a:r>
              <a:rPr lang="en-US" dirty="0" smtClean="0"/>
              <a:t>Swelling/tenderness in leg/extremity</a:t>
            </a:r>
          </a:p>
          <a:p>
            <a:pPr lvl="1"/>
            <a:r>
              <a:rPr lang="en-US" dirty="0" smtClean="0"/>
              <a:t>One leg appears larger than other</a:t>
            </a:r>
          </a:p>
          <a:p>
            <a:pPr lvl="1"/>
            <a:r>
              <a:rPr lang="en-US" dirty="0" smtClean="0"/>
              <a:t>Skin on leg turns red</a:t>
            </a:r>
          </a:p>
          <a:p>
            <a:pPr lvl="1"/>
            <a:endParaRPr lang="en-US" dirty="0"/>
          </a:p>
          <a:p>
            <a:r>
              <a:rPr lang="en-US" dirty="0" smtClean="0"/>
              <a:t>Management</a:t>
            </a:r>
          </a:p>
          <a:p>
            <a:pPr lvl="1"/>
            <a:r>
              <a:rPr lang="en-US" dirty="0" smtClean="0"/>
              <a:t>Call physician or go to emergency room</a:t>
            </a:r>
          </a:p>
          <a:p>
            <a:pPr lvl="1"/>
            <a:r>
              <a:rPr lang="en-US" dirty="0" smtClean="0"/>
              <a:t>Inform emergency room about condition/recent surgeries</a:t>
            </a:r>
          </a:p>
        </p:txBody>
      </p:sp>
      <p:sp>
        <p:nvSpPr>
          <p:cNvPr id="2" name="Title 1"/>
          <p:cNvSpPr>
            <a:spLocks noGrp="1"/>
          </p:cNvSpPr>
          <p:nvPr>
            <p:ph type="title"/>
          </p:nvPr>
        </p:nvSpPr>
        <p:spPr/>
        <p:txBody>
          <a:bodyPr>
            <a:normAutofit fontScale="90000"/>
          </a:bodyPr>
          <a:lstStyle/>
          <a:p>
            <a:r>
              <a:rPr lang="en-US" dirty="0"/>
              <a:t>Deep venous thrombosis (DVT) and pulmonary embolisms</a:t>
            </a:r>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790288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Hearing</a:t>
            </a:r>
          </a:p>
          <a:p>
            <a:pPr lvl="1"/>
            <a:r>
              <a:rPr lang="en-US" dirty="0" smtClean="0"/>
              <a:t>Ringing, dizziness</a:t>
            </a:r>
          </a:p>
          <a:p>
            <a:pPr lvl="1"/>
            <a:r>
              <a:rPr lang="en-US" dirty="0" smtClean="0"/>
              <a:t>Occurs on one side</a:t>
            </a:r>
          </a:p>
          <a:p>
            <a:pPr lvl="1"/>
            <a:r>
              <a:rPr lang="en-US" dirty="0" smtClean="0"/>
              <a:t>During treatment or late-onset</a:t>
            </a:r>
          </a:p>
          <a:p>
            <a:pPr lvl="1"/>
            <a:r>
              <a:rPr lang="en-US" dirty="0" smtClean="0"/>
              <a:t>Rarely an emergency</a:t>
            </a:r>
          </a:p>
          <a:p>
            <a:pPr lvl="1"/>
            <a:endParaRPr lang="en-US" dirty="0"/>
          </a:p>
          <a:p>
            <a:r>
              <a:rPr lang="en-US" dirty="0" smtClean="0"/>
              <a:t>Vision</a:t>
            </a:r>
          </a:p>
          <a:p>
            <a:pPr lvl="1"/>
            <a:r>
              <a:rPr lang="en-US" dirty="0" smtClean="0"/>
              <a:t>Inability to recognize objects</a:t>
            </a:r>
          </a:p>
          <a:p>
            <a:pPr lvl="1"/>
            <a:r>
              <a:rPr lang="en-US" dirty="0" smtClean="0"/>
              <a:t>Hallucinations</a:t>
            </a:r>
          </a:p>
          <a:p>
            <a:pPr lvl="1"/>
            <a:r>
              <a:rPr lang="en-US" dirty="0" smtClean="0"/>
              <a:t>Vision limitations: double vision, loss of peripheral vision, blind spots</a:t>
            </a:r>
          </a:p>
          <a:p>
            <a:pPr lvl="1"/>
            <a:r>
              <a:rPr lang="en-US" dirty="0" smtClean="0"/>
              <a:t>Sudden blindness: Call 911</a:t>
            </a:r>
          </a:p>
        </p:txBody>
      </p:sp>
      <p:sp>
        <p:nvSpPr>
          <p:cNvPr id="2" name="Title 1"/>
          <p:cNvSpPr>
            <a:spLocks noGrp="1"/>
          </p:cNvSpPr>
          <p:nvPr>
            <p:ph type="title"/>
          </p:nvPr>
        </p:nvSpPr>
        <p:spPr/>
        <p:txBody>
          <a:bodyPr>
            <a:normAutofit/>
          </a:bodyPr>
          <a:lstStyle/>
          <a:p>
            <a:r>
              <a:rPr lang="en-US" dirty="0" smtClean="0"/>
              <a:t>Hearing and Vision Loss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337108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Pain</a:t>
            </a:r>
            <a:endParaRPr lang="en-US" dirty="0"/>
          </a:p>
        </p:txBody>
      </p:sp>
      <p:sp>
        <p:nvSpPr>
          <p:cNvPr id="3" name="Content Placeholder 2"/>
          <p:cNvSpPr>
            <a:spLocks noGrp="1"/>
          </p:cNvSpPr>
          <p:nvPr>
            <p:ph sz="half" idx="1"/>
          </p:nvPr>
        </p:nvSpPr>
        <p:spPr>
          <a:xfrm>
            <a:off x="457200" y="1600200"/>
            <a:ext cx="4038600" cy="5003800"/>
          </a:xfrm>
        </p:spPr>
        <p:txBody>
          <a:bodyPr>
            <a:normAutofit fontScale="85000" lnSpcReduction="20000"/>
          </a:bodyPr>
          <a:lstStyle/>
          <a:p>
            <a:r>
              <a:rPr lang="en-US" dirty="0" smtClean="0"/>
              <a:t>Affects all aspects of life</a:t>
            </a:r>
          </a:p>
          <a:p>
            <a:pPr lvl="1"/>
            <a:r>
              <a:rPr lang="en-US" dirty="0" smtClean="0"/>
              <a:t>Eating</a:t>
            </a:r>
          </a:p>
          <a:p>
            <a:pPr lvl="1"/>
            <a:r>
              <a:rPr lang="en-US" dirty="0" smtClean="0"/>
              <a:t>Sleeping</a:t>
            </a:r>
          </a:p>
          <a:p>
            <a:pPr lvl="1"/>
            <a:r>
              <a:rPr lang="en-US" dirty="0" smtClean="0"/>
              <a:t>Performing daily tasks</a:t>
            </a:r>
          </a:p>
          <a:p>
            <a:pPr lvl="1"/>
            <a:r>
              <a:rPr lang="en-US" dirty="0" smtClean="0"/>
              <a:t>Outlook/mental health</a:t>
            </a:r>
          </a:p>
          <a:p>
            <a:pPr lvl="1"/>
            <a:endParaRPr lang="en-US" dirty="0"/>
          </a:p>
          <a:p>
            <a:r>
              <a:rPr lang="en-US" dirty="0" smtClean="0"/>
              <a:t>Management</a:t>
            </a:r>
          </a:p>
          <a:p>
            <a:pPr lvl="1"/>
            <a:r>
              <a:rPr lang="en-US" dirty="0" smtClean="0"/>
              <a:t>Analysis of pain (when/where/description, etc.)</a:t>
            </a:r>
          </a:p>
          <a:p>
            <a:pPr lvl="1"/>
            <a:r>
              <a:rPr lang="en-US" dirty="0" smtClean="0"/>
              <a:t>Drugs: Over-the-counter </a:t>
            </a:r>
            <a:r>
              <a:rPr lang="en-US" dirty="0" smtClean="0"/>
              <a:t>and prescription</a:t>
            </a:r>
          </a:p>
          <a:p>
            <a:pPr lvl="1"/>
            <a:endParaRPr lang="en-US" dirty="0"/>
          </a:p>
          <a:p>
            <a:r>
              <a:rPr lang="en-US" dirty="0" smtClean="0"/>
              <a:t>Barriers</a:t>
            </a:r>
          </a:p>
          <a:p>
            <a:pPr lvl="1"/>
            <a:r>
              <a:rPr lang="en-US" dirty="0" smtClean="0"/>
              <a:t>“Tough it out”</a:t>
            </a:r>
          </a:p>
          <a:p>
            <a:pPr lvl="1"/>
            <a:r>
              <a:rPr lang="en-US" dirty="0" smtClean="0"/>
              <a:t>Reluctance to bring up subject</a:t>
            </a:r>
          </a:p>
          <a:p>
            <a:pPr lvl="1"/>
            <a:r>
              <a:rPr lang="en-US" dirty="0" smtClean="0"/>
              <a:t>Avoidance of side effects</a:t>
            </a:r>
          </a:p>
          <a:p>
            <a:pPr lvl="1"/>
            <a:r>
              <a:rPr lang="en-US" dirty="0" smtClean="0"/>
              <a:t>Fear of addiction</a:t>
            </a:r>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4" name="TextBox 3"/>
          <p:cNvSpPr txBox="1"/>
          <p:nvPr/>
        </p:nvSpPr>
        <p:spPr>
          <a:xfrm>
            <a:off x="4906611" y="1672389"/>
            <a:ext cx="3079630" cy="3970318"/>
          </a:xfrm>
          <a:prstGeom prst="rect">
            <a:avLst/>
          </a:prstGeom>
          <a:noFill/>
        </p:spPr>
        <p:txBody>
          <a:bodyPr wrap="square" rtlCol="0">
            <a:spAutoFit/>
          </a:bodyPr>
          <a:lstStyle/>
          <a:p>
            <a:pPr algn="r"/>
            <a:r>
              <a:rPr lang="en-US" sz="2800" i="1" dirty="0" smtClean="0">
                <a:solidFill>
                  <a:srgbClr val="7030A0"/>
                </a:solidFill>
              </a:rPr>
              <a:t>“My </a:t>
            </a:r>
            <a:r>
              <a:rPr lang="en-US" sz="2800" i="1" dirty="0">
                <a:solidFill>
                  <a:srgbClr val="7030A0"/>
                </a:solidFill>
              </a:rPr>
              <a:t>husband won’t take his pain medication until the pain is excruciating. I’m pretty sure if he took it regularly the pain wouldn’t get so bad, but he won’t listen</a:t>
            </a:r>
            <a:r>
              <a:rPr lang="en-US" sz="2800" i="1" dirty="0" smtClean="0">
                <a:solidFill>
                  <a:srgbClr val="7030A0"/>
                </a:solidFill>
              </a:rPr>
              <a:t>.”</a:t>
            </a:r>
            <a:endParaRPr lang="en-US" sz="2800" dirty="0">
              <a:solidFill>
                <a:srgbClr val="7030A0"/>
              </a:solidFill>
            </a:endParaRPr>
          </a:p>
        </p:txBody>
      </p:sp>
    </p:spTree>
    <p:extLst>
      <p:ext uri="{BB962C8B-B14F-4D97-AF65-F5344CB8AC3E}">
        <p14:creationId xmlns:p14="http://schemas.microsoft.com/office/powerpoint/2010/main" val="2894775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side effects</a:t>
            </a:r>
            <a:endParaRPr lang="en-US" dirty="0"/>
          </a:p>
        </p:txBody>
      </p:sp>
      <p:sp>
        <p:nvSpPr>
          <p:cNvPr id="3" name="Content Placeholder 2"/>
          <p:cNvSpPr>
            <a:spLocks noGrp="1"/>
          </p:cNvSpPr>
          <p:nvPr>
            <p:ph idx="1"/>
          </p:nvPr>
        </p:nvSpPr>
        <p:spPr/>
        <p:txBody>
          <a:bodyPr>
            <a:normAutofit lnSpcReduction="10000"/>
          </a:bodyPr>
          <a:lstStyle/>
          <a:p>
            <a:pPr marL="171450" indent="-171450" defTabSz="914400">
              <a:buFont typeface="Arial" panose="020B0604020202020204" pitchFamily="34" charset="0"/>
              <a:buChar char="•"/>
              <a:defRPr/>
            </a:pPr>
            <a:r>
              <a:rPr lang="en-US" dirty="0" smtClean="0"/>
              <a:t>Muscle weakness, diminished coordination </a:t>
            </a:r>
            <a:endParaRPr lang="en-US" dirty="0"/>
          </a:p>
          <a:p>
            <a:pPr marL="171450" indent="-171450">
              <a:buFont typeface="Arial" panose="020B0604020202020204" pitchFamily="34" charset="0"/>
              <a:buChar char="•"/>
            </a:pPr>
            <a:r>
              <a:rPr lang="en-US" dirty="0"/>
              <a:t>Hearing and vision problems </a:t>
            </a:r>
          </a:p>
          <a:p>
            <a:pPr marL="171450" indent="-171450">
              <a:buFont typeface="Arial" panose="020B0604020202020204" pitchFamily="34" charset="0"/>
              <a:buChar char="•"/>
            </a:pPr>
            <a:r>
              <a:rPr lang="en-US" dirty="0"/>
              <a:t>Seizures and other neurological issues  </a:t>
            </a:r>
          </a:p>
          <a:p>
            <a:pPr marL="171450" indent="-171450">
              <a:buFont typeface="Arial" panose="020B0604020202020204" pitchFamily="34" charset="0"/>
              <a:buChar char="•"/>
            </a:pPr>
            <a:r>
              <a:rPr lang="en-US" dirty="0"/>
              <a:t>Hormonal </a:t>
            </a:r>
            <a:r>
              <a:rPr lang="en-US" dirty="0" smtClean="0"/>
              <a:t>problems</a:t>
            </a:r>
          </a:p>
          <a:p>
            <a:pPr marL="571500" lvl="1" indent="-171450">
              <a:buFont typeface="Arial" panose="020B0604020202020204" pitchFamily="34" charset="0"/>
              <a:buChar char="•"/>
            </a:pPr>
            <a:r>
              <a:rPr lang="en-US" dirty="0" smtClean="0"/>
              <a:t>Slowed growth</a:t>
            </a:r>
          </a:p>
          <a:p>
            <a:pPr marL="571500" lvl="1" indent="-171450">
              <a:buFont typeface="Arial" panose="020B0604020202020204" pitchFamily="34" charset="0"/>
              <a:buChar char="•"/>
            </a:pPr>
            <a:r>
              <a:rPr lang="en-US" dirty="0" smtClean="0"/>
              <a:t>Hypo- </a:t>
            </a:r>
            <a:r>
              <a:rPr lang="en-US" dirty="0"/>
              <a:t>or </a:t>
            </a:r>
            <a:r>
              <a:rPr lang="en-US" dirty="0" smtClean="0"/>
              <a:t>hyperthyroidism</a:t>
            </a:r>
          </a:p>
          <a:p>
            <a:pPr marL="571500" lvl="1" indent="-171450">
              <a:buFont typeface="Arial" panose="020B0604020202020204" pitchFamily="34" charset="0"/>
              <a:buChar char="•"/>
            </a:pPr>
            <a:r>
              <a:rPr lang="en-US" dirty="0" smtClean="0"/>
              <a:t>Diabetes</a:t>
            </a:r>
          </a:p>
          <a:p>
            <a:pPr marL="571500" lvl="1" indent="-171450">
              <a:buFont typeface="Arial" panose="020B0604020202020204" pitchFamily="34" charset="0"/>
              <a:buChar char="•"/>
            </a:pPr>
            <a:r>
              <a:rPr lang="en-US" dirty="0" smtClean="0"/>
              <a:t>Early </a:t>
            </a:r>
            <a:r>
              <a:rPr lang="en-US" dirty="0"/>
              <a:t>or late puberty, </a:t>
            </a:r>
            <a:r>
              <a:rPr lang="en-US" dirty="0" smtClean="0"/>
              <a:t>infertility</a:t>
            </a:r>
            <a:endParaRPr lang="en-US" dirty="0"/>
          </a:p>
          <a:p>
            <a:pPr marL="171450" indent="-171450">
              <a:buFont typeface="Arial" panose="020B0604020202020204" pitchFamily="34" charset="0"/>
              <a:buChar char="•"/>
            </a:pPr>
            <a:r>
              <a:rPr lang="en-US" dirty="0"/>
              <a:t>Damage to internal organs and/or other body systems </a:t>
            </a:r>
          </a:p>
          <a:p>
            <a:pPr marL="171450" indent="-171450">
              <a:buFont typeface="Arial" panose="020B0604020202020204" pitchFamily="34" charset="0"/>
              <a:buChar char="•"/>
            </a:pPr>
            <a:r>
              <a:rPr lang="en-US" dirty="0" smtClean="0"/>
              <a:t>Secondary </a:t>
            </a:r>
            <a:r>
              <a:rPr lang="en-US" dirty="0"/>
              <a:t>cancers in other parts of the body or a recurrence of a tumor in the brain </a:t>
            </a:r>
            <a:endParaRPr lang="en-US" dirty="0" smtClean="0"/>
          </a:p>
          <a:p>
            <a:pPr marL="171450" indent="-171450">
              <a:buFont typeface="Arial" panose="020B0604020202020204" pitchFamily="34" charset="0"/>
              <a:buChar char="•"/>
            </a:pPr>
            <a:r>
              <a:rPr lang="en-US" dirty="0" smtClean="0"/>
              <a:t>Higher likelihood of late-onset symptoms</a:t>
            </a:r>
            <a:endParaRPr lang="en-US" dirty="0"/>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464391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physical symptoms</a:t>
            </a:r>
            <a:endParaRPr lang="en-US" dirty="0"/>
          </a:p>
        </p:txBody>
      </p:sp>
      <p:sp>
        <p:nvSpPr>
          <p:cNvPr id="3" name="Content Placeholder 2"/>
          <p:cNvSpPr>
            <a:spLocks noGrp="1"/>
          </p:cNvSpPr>
          <p:nvPr>
            <p:ph sz="half" idx="1"/>
          </p:nvPr>
        </p:nvSpPr>
        <p:spPr/>
        <p:txBody>
          <a:bodyPr>
            <a:normAutofit fontScale="92500"/>
          </a:bodyPr>
          <a:lstStyle/>
          <a:p>
            <a:r>
              <a:rPr lang="en-US" dirty="0" smtClean="0"/>
              <a:t>Wide variety of physical symptoms</a:t>
            </a:r>
          </a:p>
          <a:p>
            <a:pPr lvl="1"/>
            <a:r>
              <a:rPr lang="en-US" dirty="0" smtClean="0"/>
              <a:t>Type, severity of tumor</a:t>
            </a:r>
          </a:p>
          <a:p>
            <a:pPr marL="457200" lvl="1" indent="0">
              <a:buNone/>
            </a:pPr>
            <a:endParaRPr lang="en-US" dirty="0" smtClean="0"/>
          </a:p>
          <a:p>
            <a:r>
              <a:rPr lang="en-US" dirty="0" smtClean="0"/>
              <a:t>Management by</a:t>
            </a:r>
          </a:p>
          <a:p>
            <a:pPr lvl="1"/>
            <a:r>
              <a:rPr lang="en-US" dirty="0" smtClean="0"/>
              <a:t>Keeping a log</a:t>
            </a:r>
          </a:p>
          <a:p>
            <a:pPr lvl="1"/>
            <a:r>
              <a:rPr lang="en-US" dirty="0" smtClean="0"/>
              <a:t>Talking to care team</a:t>
            </a:r>
          </a:p>
          <a:p>
            <a:pPr marL="457200" lvl="1" indent="0">
              <a:buNone/>
            </a:pPr>
            <a:endParaRPr lang="en-US" dirty="0"/>
          </a:p>
          <a:p>
            <a:r>
              <a:rPr lang="en-US" dirty="0" smtClean="0"/>
              <a:t>Keep educating yourself</a:t>
            </a:r>
          </a:p>
          <a:p>
            <a:pPr lvl="1"/>
            <a:r>
              <a:rPr lang="en-US" dirty="0" smtClean="0"/>
              <a:t>Ask questions</a:t>
            </a:r>
          </a:p>
          <a:p>
            <a:pPr lvl="1"/>
            <a:r>
              <a:rPr lang="en-US" dirty="0" smtClean="0"/>
              <a:t>Don’t dismiss symptoms</a:t>
            </a:r>
          </a:p>
          <a:p>
            <a:pPr lvl="1"/>
            <a:r>
              <a:rPr lang="en-US" dirty="0" smtClean="0"/>
              <a:t>Knowledge is peace of mind</a:t>
            </a:r>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5" name="Rectangle 4"/>
          <p:cNvSpPr/>
          <p:nvPr/>
        </p:nvSpPr>
        <p:spPr>
          <a:xfrm>
            <a:off x="4926591" y="1843063"/>
            <a:ext cx="3062377" cy="3108543"/>
          </a:xfrm>
          <a:prstGeom prst="rect">
            <a:avLst/>
          </a:prstGeom>
        </p:spPr>
        <p:txBody>
          <a:bodyPr wrap="square">
            <a:spAutoFit/>
          </a:bodyPr>
          <a:lstStyle/>
          <a:p>
            <a:pPr algn="r"/>
            <a:r>
              <a:rPr lang="en-US" sz="2800" i="1" dirty="0" smtClean="0">
                <a:solidFill>
                  <a:srgbClr val="6930A3"/>
                </a:solidFill>
                <a:latin typeface="+mj-lt"/>
              </a:rPr>
              <a:t>“What </a:t>
            </a:r>
            <a:r>
              <a:rPr lang="en-US" sz="2800" i="1" dirty="0">
                <a:solidFill>
                  <a:srgbClr val="6930A3"/>
                </a:solidFill>
                <a:latin typeface="+mj-lt"/>
              </a:rPr>
              <a:t>should I be doing now? Should I give him a different diet? What can I control that would help </a:t>
            </a:r>
            <a:r>
              <a:rPr lang="en-US" sz="2800" i="1" dirty="0" smtClean="0">
                <a:solidFill>
                  <a:srgbClr val="6930A3"/>
                </a:solidFill>
                <a:latin typeface="+mj-lt"/>
              </a:rPr>
              <a:t>him?”</a:t>
            </a:r>
            <a:endParaRPr lang="en-US" sz="2800" dirty="0">
              <a:latin typeface="+mj-lt"/>
            </a:endParaRPr>
          </a:p>
        </p:txBody>
      </p:sp>
    </p:spTree>
    <p:extLst>
      <p:ext uri="{BB962C8B-B14F-4D97-AF65-F5344CB8AC3E}">
        <p14:creationId xmlns:p14="http://schemas.microsoft.com/office/powerpoint/2010/main" val="707767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BT_PPT_SUB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algn="l"/>
            <a:r>
              <a:rPr lang="en-US" dirty="0" smtClean="0"/>
              <a:t>Common tumor symptoms</a:t>
            </a:r>
            <a:endParaRPr lang="en-US" sz="3600" dirty="0">
              <a:latin typeface="Arial"/>
              <a:cs typeface="Arial"/>
            </a:endParaRPr>
          </a:p>
        </p:txBody>
      </p:sp>
      <p:pic>
        <p:nvPicPr>
          <p:cNvPr id="3" name="Content Placeholder 2"/>
          <p:cNvPicPr>
            <a:picLocks noGrp="1" noChangeAspect="1"/>
          </p:cNvPicPr>
          <p:nvPr>
            <p:ph idx="1"/>
          </p:nvPr>
        </p:nvPicPr>
        <p:blipFill>
          <a:blip r:embed="rId4"/>
          <a:stretch>
            <a:fillRect/>
          </a:stretch>
        </p:blipFill>
        <p:spPr>
          <a:xfrm>
            <a:off x="2806453" y="1881810"/>
            <a:ext cx="2969009" cy="3962743"/>
          </a:xfrm>
          <a:prstGeom prst="rect">
            <a:avLst/>
          </a:prstGeom>
        </p:spPr>
      </p:pic>
      <p:pic>
        <p:nvPicPr>
          <p:cNvPr id="6"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20993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 correspond to tumor location and size &amp; type of tumor</a:t>
            </a:r>
            <a:endParaRPr lang="en-US" dirty="0"/>
          </a:p>
        </p:txBody>
      </p:sp>
      <p:pic>
        <p:nvPicPr>
          <p:cNvPr id="4" name="Content Placeholder 3"/>
          <p:cNvPicPr>
            <a:picLocks noGrp="1" noChangeAspect="1"/>
          </p:cNvPicPr>
          <p:nvPr>
            <p:ph idx="1"/>
          </p:nvPr>
        </p:nvPicPr>
        <p:blipFill>
          <a:blip r:embed="rId3"/>
          <a:stretch>
            <a:fillRect/>
          </a:stretch>
        </p:blipFill>
        <p:spPr>
          <a:xfrm>
            <a:off x="1169124" y="1737087"/>
            <a:ext cx="6346492" cy="4513780"/>
          </a:xfrm>
          <a:prstGeom prst="rect">
            <a:avLst/>
          </a:prstGeom>
        </p:spPr>
      </p:pic>
      <p:pic>
        <p:nvPicPr>
          <p:cNvPr id="5" name="Content Placeholder 4" descr="ABTAWordTemplatev2.jpg"/>
          <p:cNvPicPr>
            <a:picLocks/>
          </p:cNvPicPr>
          <p:nvPr/>
        </p:nvPicPr>
        <p:blipFill rotWithShape="1">
          <a:blip r:embed="rId4"/>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508833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tumors</a:t>
            </a:r>
            <a:endParaRPr lang="en-US" dirty="0"/>
          </a:p>
        </p:txBody>
      </p:sp>
      <p:sp>
        <p:nvSpPr>
          <p:cNvPr id="3" name="Content Placeholder 2"/>
          <p:cNvSpPr>
            <a:spLocks noGrp="1"/>
          </p:cNvSpPr>
          <p:nvPr>
            <p:ph idx="1"/>
          </p:nvPr>
        </p:nvSpPr>
        <p:spPr>
          <a:xfrm>
            <a:off x="457201" y="1600200"/>
            <a:ext cx="3823252" cy="4525963"/>
          </a:xfrm>
        </p:spPr>
        <p:txBody>
          <a:bodyPr/>
          <a:lstStyle/>
          <a:p>
            <a:r>
              <a:rPr lang="en-US" dirty="0" smtClean="0"/>
              <a:t>Mood, problem solving</a:t>
            </a:r>
          </a:p>
          <a:p>
            <a:r>
              <a:rPr lang="en-US" dirty="0" smtClean="0"/>
              <a:t>Short-term memory</a:t>
            </a:r>
          </a:p>
          <a:p>
            <a:r>
              <a:rPr lang="en-US" dirty="0" smtClean="0"/>
              <a:t>Movement</a:t>
            </a:r>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7" name="Oval 6"/>
          <p:cNvSpPr/>
          <p:nvPr/>
        </p:nvSpPr>
        <p:spPr>
          <a:xfrm rot="2285840">
            <a:off x="1995650" y="2809462"/>
            <a:ext cx="1847479" cy="2093842"/>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31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Parietal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2382677" y="3093515"/>
            <a:ext cx="4378645" cy="3207798"/>
          </a:xfrm>
          <a:prstGeom prst="rect">
            <a:avLst/>
          </a:prstGeom>
        </p:spPr>
      </p:pic>
      <p:sp>
        <p:nvSpPr>
          <p:cNvPr id="7" name="Oval 6"/>
          <p:cNvSpPr/>
          <p:nvPr/>
        </p:nvSpPr>
        <p:spPr>
          <a:xfrm rot="5400000">
            <a:off x="4075909" y="2351392"/>
            <a:ext cx="1124701" cy="2093844"/>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a:t>Decreased awareness of sensation</a:t>
            </a:r>
          </a:p>
          <a:p>
            <a:r>
              <a:rPr lang="en-US" dirty="0"/>
              <a:t>Difficulty with body position</a:t>
            </a:r>
          </a:p>
          <a:p>
            <a:r>
              <a:rPr lang="en-US" dirty="0" smtClean="0"/>
              <a:t>Left/right confusion</a:t>
            </a:r>
          </a:p>
          <a:p>
            <a:r>
              <a:rPr lang="en-US" dirty="0"/>
              <a:t>Language/arithmetic</a:t>
            </a:r>
          </a:p>
          <a:p>
            <a:pPr marL="0" indent="0">
              <a:buNone/>
            </a:pPr>
            <a:endParaRPr lang="en-US" dirty="0" smtClean="0"/>
          </a:p>
        </p:txBody>
      </p:sp>
    </p:spTree>
    <p:extLst>
      <p:ext uri="{BB962C8B-B14F-4D97-AF65-F5344CB8AC3E}">
        <p14:creationId xmlns:p14="http://schemas.microsoft.com/office/powerpoint/2010/main" val="573126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2340979" y="3073195"/>
            <a:ext cx="4378645" cy="3207798"/>
          </a:xfrm>
          <a:prstGeom prst="rect">
            <a:avLst/>
          </a:prstGeom>
        </p:spPr>
      </p:pic>
      <p:sp>
        <p:nvSpPr>
          <p:cNvPr id="7" name="Oval 6"/>
          <p:cNvSpPr/>
          <p:nvPr/>
        </p:nvSpPr>
        <p:spPr>
          <a:xfrm rot="2089799">
            <a:off x="2963506" y="4099862"/>
            <a:ext cx="1245705" cy="1515118"/>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1" y="1600200"/>
            <a:ext cx="7388086" cy="4525963"/>
          </a:xfrm>
        </p:spPr>
        <p:txBody>
          <a:bodyPr/>
          <a:lstStyle/>
          <a:p>
            <a:r>
              <a:rPr lang="en-US" dirty="0" smtClean="0"/>
              <a:t>Hearing</a:t>
            </a:r>
            <a:endParaRPr lang="en-US" dirty="0"/>
          </a:p>
          <a:p>
            <a:r>
              <a:rPr lang="en-US" dirty="0" smtClean="0"/>
              <a:t>Hallucinations</a:t>
            </a:r>
          </a:p>
          <a:p>
            <a:r>
              <a:rPr lang="en-US" dirty="0"/>
              <a:t>Déjà-vu </a:t>
            </a:r>
            <a:r>
              <a:rPr lang="en-US" dirty="0" smtClean="0"/>
              <a:t>state</a:t>
            </a:r>
            <a:endParaRPr lang="en-US" dirty="0" smtClean="0"/>
          </a:p>
          <a:p>
            <a:r>
              <a:rPr lang="en-US" dirty="0" smtClean="0"/>
              <a:t>Behavior/memory</a:t>
            </a:r>
            <a:endParaRPr lang="en-US" dirty="0"/>
          </a:p>
          <a:p>
            <a:pPr marL="0" indent="0">
              <a:buNone/>
            </a:pPr>
            <a:endParaRPr lang="en-US" dirty="0" smtClean="0"/>
          </a:p>
        </p:txBody>
      </p:sp>
    </p:spTree>
    <p:extLst>
      <p:ext uri="{BB962C8B-B14F-4D97-AF65-F5344CB8AC3E}">
        <p14:creationId xmlns:p14="http://schemas.microsoft.com/office/powerpoint/2010/main" val="48201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Visual issues: recognition, double vision, loss of vision</a:t>
            </a:r>
          </a:p>
          <a:p>
            <a:r>
              <a:rPr lang="en-US" dirty="0" smtClean="0"/>
              <a:t>Hallucinations/dreamy state</a:t>
            </a:r>
            <a:endParaRPr lang="en-US" dirty="0"/>
          </a:p>
        </p:txBody>
      </p:sp>
      <p:sp>
        <p:nvSpPr>
          <p:cNvPr id="2" name="Title 1"/>
          <p:cNvSpPr>
            <a:spLocks noGrp="1"/>
          </p:cNvSpPr>
          <p:nvPr>
            <p:ph type="title"/>
          </p:nvPr>
        </p:nvSpPr>
        <p:spPr/>
        <p:txBody>
          <a:bodyPr/>
          <a:lstStyle/>
          <a:p>
            <a:r>
              <a:rPr lang="en-US" dirty="0" smtClean="0"/>
              <a:t>Occipital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930955"/>
            <a:ext cx="4378645" cy="3207798"/>
          </a:xfrm>
          <a:prstGeom prst="rect">
            <a:avLst/>
          </a:prstGeom>
        </p:spPr>
      </p:pic>
      <p:sp>
        <p:nvSpPr>
          <p:cNvPr id="7" name="Oval 6"/>
          <p:cNvSpPr/>
          <p:nvPr/>
        </p:nvSpPr>
        <p:spPr>
          <a:xfrm>
            <a:off x="3949147" y="3816625"/>
            <a:ext cx="1669775" cy="993915"/>
          </a:xfrm>
          <a:prstGeom prst="ellipse">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047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lstStyle/>
          <a:p>
            <a:r>
              <a:rPr lang="en-US" dirty="0" smtClean="0"/>
              <a:t>Reduction of visual accuracy</a:t>
            </a:r>
          </a:p>
          <a:p>
            <a:r>
              <a:rPr lang="en-US" dirty="0" smtClean="0"/>
              <a:t>Blindness</a:t>
            </a:r>
          </a:p>
          <a:p>
            <a:r>
              <a:rPr lang="en-US" dirty="0" smtClean="0"/>
              <a:t>Headaches/nausea</a:t>
            </a:r>
            <a:endParaRPr lang="en-US" dirty="0"/>
          </a:p>
        </p:txBody>
      </p:sp>
      <p:sp>
        <p:nvSpPr>
          <p:cNvPr id="2" name="Title 1"/>
          <p:cNvSpPr>
            <a:spLocks noGrp="1"/>
          </p:cNvSpPr>
          <p:nvPr>
            <p:ph type="title"/>
          </p:nvPr>
        </p:nvSpPr>
        <p:spPr/>
        <p:txBody>
          <a:bodyPr/>
          <a:lstStyle/>
          <a:p>
            <a:r>
              <a:rPr lang="en-US" dirty="0" smtClean="0"/>
              <a:t>Optic nerve tumors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6" name="Content Placeholder 3"/>
          <p:cNvPicPr>
            <a:picLocks noChangeAspect="1"/>
          </p:cNvPicPr>
          <p:nvPr/>
        </p:nvPicPr>
        <p:blipFill rotWithShape="1">
          <a:blip r:embed="rId4"/>
          <a:srcRect l="10235" t="10694" r="9417" b="6546"/>
          <a:stretch/>
        </p:blipFill>
        <p:spPr>
          <a:xfrm>
            <a:off x="1995651" y="2850375"/>
            <a:ext cx="4378645" cy="3207798"/>
          </a:xfrm>
          <a:prstGeom prst="rect">
            <a:avLst/>
          </a:prstGeom>
        </p:spPr>
      </p:pic>
      <p:cxnSp>
        <p:nvCxnSpPr>
          <p:cNvPr id="8" name="Straight Arrow Connector 7"/>
          <p:cNvCxnSpPr/>
          <p:nvPr/>
        </p:nvCxnSpPr>
        <p:spPr>
          <a:xfrm flipV="1">
            <a:off x="2372139" y="4940491"/>
            <a:ext cx="746374" cy="771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3050613" y="4765809"/>
            <a:ext cx="409096" cy="174682"/>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762537" y="5688841"/>
            <a:ext cx="1275157" cy="369332"/>
          </a:xfrm>
          <a:prstGeom prst="rect">
            <a:avLst/>
          </a:prstGeom>
          <a:noFill/>
        </p:spPr>
        <p:txBody>
          <a:bodyPr wrap="none" rtlCol="0">
            <a:spAutoFit/>
          </a:bodyPr>
          <a:lstStyle/>
          <a:p>
            <a:r>
              <a:rPr lang="en-US" dirty="0" smtClean="0"/>
              <a:t>Optic nerve</a:t>
            </a:r>
            <a:endParaRPr lang="en-US" dirty="0"/>
          </a:p>
        </p:txBody>
      </p:sp>
    </p:spTree>
    <p:extLst>
      <p:ext uri="{BB962C8B-B14F-4D97-AF65-F5344CB8AC3E}">
        <p14:creationId xmlns:p14="http://schemas.microsoft.com/office/powerpoint/2010/main" val="61480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6462</TotalTime>
  <Words>4908</Words>
  <Application>Microsoft Office PowerPoint</Application>
  <PresentationFormat>On-screen Show (4:3)</PresentationFormat>
  <Paragraphs>450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Brain Tumors: Physical Symptoms and Side Effects</vt:lpstr>
      <vt:lpstr>Overview of physical symptoms</vt:lpstr>
      <vt:lpstr>Common tumor symptoms</vt:lpstr>
      <vt:lpstr>Symptoms – correspond to tumor location and size &amp; type of tumor</vt:lpstr>
      <vt:lpstr>Frontal tumors</vt:lpstr>
      <vt:lpstr>Parietal tumors</vt:lpstr>
      <vt:lpstr>Temporal tumors</vt:lpstr>
      <vt:lpstr>Occipital tumors</vt:lpstr>
      <vt:lpstr>Optic nerve tumors</vt:lpstr>
      <vt:lpstr>Cerebellar-pontine angle tumors</vt:lpstr>
      <vt:lpstr>Brain stem tumors</vt:lpstr>
      <vt:lpstr>Hypothalamic and pituitary tumors</vt:lpstr>
      <vt:lpstr>Thalamic tumors</vt:lpstr>
      <vt:lpstr>Posterior fossa tumors</vt:lpstr>
      <vt:lpstr>Physical SIDE effects of treatment</vt:lpstr>
      <vt:lpstr>Potential side effects from treatment</vt:lpstr>
      <vt:lpstr>Fatigue</vt:lpstr>
      <vt:lpstr>Headaches</vt:lpstr>
      <vt:lpstr>Seizures</vt:lpstr>
      <vt:lpstr>Seizures (cont.)</vt:lpstr>
      <vt:lpstr>Nausea and Vomiting</vt:lpstr>
      <vt:lpstr>Sensory and motor loss</vt:lpstr>
      <vt:lpstr>Deep venous thrombosis (DVT) and pulmonary embolisms</vt:lpstr>
      <vt:lpstr>Hearing and Vision Loss</vt:lpstr>
      <vt:lpstr>Pain</vt:lpstr>
      <vt:lpstr>Pediatric side effects</vt:lpstr>
      <vt:lpstr>Managing physical symptoms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200</cp:revision>
  <cp:lastPrinted>2014-11-21T14:50:36Z</cp:lastPrinted>
  <dcterms:created xsi:type="dcterms:W3CDTF">2014-04-08T23:27:23Z</dcterms:created>
  <dcterms:modified xsi:type="dcterms:W3CDTF">2017-04-05T17:01:30Z</dcterms:modified>
</cp:coreProperties>
</file>