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98" r:id="rId3"/>
    <p:sldId id="302" r:id="rId4"/>
    <p:sldId id="330" r:id="rId5"/>
    <p:sldId id="311" r:id="rId6"/>
    <p:sldId id="312" r:id="rId7"/>
    <p:sldId id="332" r:id="rId8"/>
    <p:sldId id="331" r:id="rId9"/>
    <p:sldId id="333" r:id="rId10"/>
    <p:sldId id="327" r:id="rId11"/>
    <p:sldId id="325" r:id="rId12"/>
    <p:sldId id="324" r:id="rId13"/>
    <p:sldId id="258" r:id="rId14"/>
    <p:sldId id="334" r:id="rId15"/>
    <p:sldId id="335" r:id="rId16"/>
    <p:sldId id="336" r:id="rId17"/>
    <p:sldId id="328" r:id="rId18"/>
    <p:sldId id="338" r:id="rId19"/>
    <p:sldId id="337" r:id="rId20"/>
    <p:sldId id="297"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Calderone" initials="HC" lastIdx="1" clrIdx="0">
    <p:extLst>
      <p:ext uri="{19B8F6BF-5375-455C-9EA6-DF929625EA0E}">
        <p15:presenceInfo xmlns:p15="http://schemas.microsoft.com/office/powerpoint/2012/main" userId="S-1-5-21-1547161642-492894223-682003330-2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62532" autoAdjust="0"/>
  </p:normalViewPr>
  <p:slideViewPr>
    <p:cSldViewPr snapToGrid="0" snapToObjects="1">
      <p:cViewPr varScale="1">
        <p:scale>
          <a:sx n="54" d="100"/>
          <a:sy n="54" d="100"/>
        </p:scale>
        <p:origin x="18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BDD525-308C-422C-9A53-F635C572573F}" type="datetimeFigureOut">
              <a:rPr lang="en-US" smtClean="0"/>
              <a:t>3/27/2017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BEFD36-FC61-4D8E-BC64-19555B23A7C6}" type="slidenum">
              <a:rPr lang="en-US" smtClean="0"/>
              <a:t>‹#›</a:t>
            </a:fld>
            <a:endParaRPr lang="en-US"/>
          </a:p>
        </p:txBody>
      </p:sp>
    </p:spTree>
    <p:extLst>
      <p:ext uri="{BB962C8B-B14F-4D97-AF65-F5344CB8AC3E}">
        <p14:creationId xmlns:p14="http://schemas.microsoft.com/office/powerpoint/2010/main" val="181696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4BF27F-AA51-4846-91F4-17513EB1B688}" type="datetimeFigureOut">
              <a:rPr lang="en-US" smtClean="0"/>
              <a:t>3/27/2017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95D16D-A1CA-45DA-B927-A6A401A0DAE7}" type="slidenum">
              <a:rPr lang="en-US" smtClean="0"/>
              <a:t>‹#›</a:t>
            </a:fld>
            <a:endParaRPr lang="en-US"/>
          </a:p>
        </p:txBody>
      </p:sp>
    </p:spTree>
    <p:extLst>
      <p:ext uri="{BB962C8B-B14F-4D97-AF65-F5344CB8AC3E}">
        <p14:creationId xmlns:p14="http://schemas.microsoft.com/office/powerpoint/2010/main" val="122693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oa.gov/" TargetMode="External"/><Relationship Id="rId7" Type="http://schemas.openxmlformats.org/officeDocument/2006/relationships/hyperlink" Target="http://healthfinder.gov/FindServices/SearchOrgType.aspx?OrgTypeID=8"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biaa.org/" TargetMode="External"/><Relationship Id="rId5" Type="http://schemas.openxmlformats.org/officeDocument/2006/relationships/hyperlink" Target="http://www.communityresourcefinder.org/" TargetMode="External"/><Relationship Id="rId4" Type="http://schemas.openxmlformats.org/officeDocument/2006/relationships/hyperlink" Target="http://www.eldercare.gov/Eldercare.NET/Public/Index.asp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aringbridge.or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mylifeline.org/" TargetMode="External"/><Relationship Id="rId4" Type="http://schemas.openxmlformats.org/officeDocument/2006/relationships/hyperlink" Target="http://www.lotsahelpinghands.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today’s meeting.  The content</a:t>
            </a:r>
            <a:r>
              <a:rPr lang="en-US" baseline="0" dirty="0" smtClean="0"/>
              <a:t> of the meeting today is </a:t>
            </a:r>
            <a:r>
              <a:rPr lang="en-US" dirty="0" smtClean="0"/>
              <a:t>from the American Brain Tumor Association.</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patient or caregiver, you are going to need help from friends, families and professionals. But asking for help is really difficult for most people. This presentation will provide you with some ideas and resources that will help you get the help you need.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[NAME] and [BACKGROUND].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Let’s get started.</a:t>
            </a:r>
            <a:endParaRPr lang="en-GB" b="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a:t>
            </a:fld>
            <a:endParaRPr lang="en-US"/>
          </a:p>
        </p:txBody>
      </p:sp>
    </p:spTree>
    <p:extLst>
      <p:ext uri="{BB962C8B-B14F-4D97-AF65-F5344CB8AC3E}">
        <p14:creationId xmlns:p14="http://schemas.microsoft.com/office/powerpoint/2010/main" val="204315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addition to help from friends and family, there are many agencies and organizations that can help you as well.</a:t>
            </a:r>
          </a:p>
        </p:txBody>
      </p:sp>
      <p:sp>
        <p:nvSpPr>
          <p:cNvPr id="4" name="Slide Number Placeholder 3"/>
          <p:cNvSpPr>
            <a:spLocks noGrp="1"/>
          </p:cNvSpPr>
          <p:nvPr>
            <p:ph type="sldNum" sz="quarter" idx="10"/>
          </p:nvPr>
        </p:nvSpPr>
        <p:spPr/>
        <p:txBody>
          <a:bodyPr/>
          <a:lstStyle/>
          <a:p>
            <a:fld id="{E795D16D-A1CA-45DA-B927-A6A401A0DAE7}" type="slidenum">
              <a:rPr lang="en-US" smtClean="0"/>
              <a:t>10</a:t>
            </a:fld>
            <a:endParaRPr lang="en-US"/>
          </a:p>
        </p:txBody>
      </p:sp>
    </p:spTree>
    <p:extLst>
      <p:ext uri="{BB962C8B-B14F-4D97-AF65-F5344CB8AC3E}">
        <p14:creationId xmlns:p14="http://schemas.microsoft.com/office/powerpoint/2010/main" val="141979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Before you begin looking for outside care, it helps to be familiar with your insurance policy.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a:t>
            </a:r>
            <a:r>
              <a:rPr lang="en-US" sz="1200" b="0" i="0" kern="1200" baseline="0" dirty="0" smtClean="0">
                <a:solidFill>
                  <a:schemeClr val="tx1"/>
                </a:solidFill>
                <a:effectLst/>
                <a:latin typeface="+mn-lt"/>
                <a:ea typeface="+mn-ea"/>
                <a:cs typeface="+mn-cs"/>
              </a:rPr>
              <a:t> can obtain a </a:t>
            </a:r>
            <a:r>
              <a:rPr lang="en-US" sz="1200" b="0" i="0" kern="1200" dirty="0" smtClean="0">
                <a:solidFill>
                  <a:schemeClr val="tx1"/>
                </a:solidFill>
                <a:effectLst/>
                <a:latin typeface="+mn-lt"/>
                <a:ea typeface="+mn-ea"/>
                <a:cs typeface="+mn-cs"/>
              </a:rPr>
              <a:t>copy through the mail or print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it out from the web. Insurance policies often specify the type of outside care that will be reimbursed, and whether that care is measured in dollars or in hours.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addition, before you obtain outside care, you will most likely need approval from the patient’s physician. It helps to discuss your needs with him or her to determine the best options.</a:t>
            </a:r>
          </a:p>
        </p:txBody>
      </p:sp>
      <p:sp>
        <p:nvSpPr>
          <p:cNvPr id="4" name="Slide Number Placeholder 3"/>
          <p:cNvSpPr>
            <a:spLocks noGrp="1"/>
          </p:cNvSpPr>
          <p:nvPr>
            <p:ph type="sldNum" sz="quarter" idx="10"/>
          </p:nvPr>
        </p:nvSpPr>
        <p:spPr/>
        <p:txBody>
          <a:bodyPr/>
          <a:lstStyle/>
          <a:p>
            <a:fld id="{E795D16D-A1CA-45DA-B927-A6A401A0DAE7}" type="slidenum">
              <a:rPr lang="en-US" smtClean="0"/>
              <a:t>11</a:t>
            </a:fld>
            <a:endParaRPr lang="en-US"/>
          </a:p>
        </p:txBody>
      </p:sp>
    </p:spTree>
    <p:extLst>
      <p:ext uri="{BB962C8B-B14F-4D97-AF65-F5344CB8AC3E}">
        <p14:creationId xmlns:p14="http://schemas.microsoft.com/office/powerpoint/2010/main" val="53170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After you know what your insurance will cover, you can begin to take a look at the many </a:t>
            </a:r>
            <a:r>
              <a:rPr lang="en-US" sz="1200" b="0" i="0" kern="1200" dirty="0" smtClean="0">
                <a:solidFill>
                  <a:schemeClr val="tx1"/>
                </a:solidFill>
                <a:effectLst/>
                <a:latin typeface="+mn-lt"/>
                <a:ea typeface="+mn-ea"/>
                <a:cs typeface="+mn-cs"/>
              </a:rPr>
              <a:t>state, regional and community resources for those dealing with cancer.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Some are specific to brain tumors and some are more general  resources. These can include services like adult daycare or in-home care.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addition, although </a:t>
            </a:r>
            <a:r>
              <a:rPr lang="en-US" sz="1200" b="0" i="0" kern="1200" dirty="0" smtClean="0">
                <a:solidFill>
                  <a:schemeClr val="tx1"/>
                </a:solidFill>
                <a:effectLst/>
                <a:latin typeface="+mn-lt"/>
                <a:ea typeface="+mn-ea"/>
                <a:cs typeface="+mn-cs"/>
              </a:rPr>
              <a:t>many brain tumor patients are not technically “aging,” for adults with brain tumors, many resources for aging patients can be helpful.</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U.S. </a:t>
            </a:r>
            <a:r>
              <a:rPr lang="en-US" sz="1200" b="0" i="0" u="sng" kern="1200" dirty="0" smtClean="0">
                <a:solidFill>
                  <a:schemeClr val="tx1"/>
                </a:solidFill>
                <a:effectLst/>
                <a:latin typeface="+mn-lt"/>
                <a:ea typeface="+mn-ea"/>
                <a:cs typeface="+mn-cs"/>
                <a:hlinkClick r:id="rId3"/>
              </a:rPr>
              <a:t>Administration on Aging</a:t>
            </a:r>
            <a:r>
              <a:rPr lang="en-US" sz="1200" b="0" i="0" kern="1200" dirty="0" smtClean="0">
                <a:solidFill>
                  <a:schemeClr val="tx1"/>
                </a:solidFill>
                <a:effectLst/>
                <a:latin typeface="+mn-lt"/>
                <a:ea typeface="+mn-ea"/>
                <a:cs typeface="+mn-cs"/>
              </a:rPr>
              <a:t> lists </a:t>
            </a:r>
            <a:r>
              <a:rPr lang="en-US" sz="1200" b="0" i="0" u="sng" kern="1200" dirty="0" smtClean="0">
                <a:solidFill>
                  <a:schemeClr val="tx1"/>
                </a:solidFill>
                <a:effectLst/>
                <a:latin typeface="+mn-lt"/>
                <a:ea typeface="+mn-ea"/>
                <a:cs typeface="+mn-cs"/>
                <a:hlinkClick r:id="rId4"/>
              </a:rPr>
              <a:t>community resources</a:t>
            </a:r>
            <a:r>
              <a:rPr lang="en-US" sz="1200" b="0" i="0" kern="1200" dirty="0" smtClean="0">
                <a:solidFill>
                  <a:schemeClr val="tx1"/>
                </a:solidFill>
                <a:effectLst/>
                <a:latin typeface="+mn-lt"/>
                <a:ea typeface="+mn-ea"/>
                <a:cs typeface="+mn-cs"/>
              </a:rPr>
              <a:t>, as does the </a:t>
            </a:r>
            <a:r>
              <a:rPr lang="en-US" sz="1200" b="0" i="0" u="sng" kern="1200" dirty="0" smtClean="0">
                <a:solidFill>
                  <a:schemeClr val="tx1"/>
                </a:solidFill>
                <a:effectLst/>
                <a:latin typeface="+mn-lt"/>
                <a:ea typeface="+mn-ea"/>
                <a:cs typeface="+mn-cs"/>
                <a:hlinkClick r:id="rId5"/>
              </a:rPr>
              <a:t>Alzheimer’s Association</a:t>
            </a:r>
            <a:r>
              <a:rPr lang="en-US" sz="1200" b="0" i="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You can also look for your local chapter of the </a:t>
            </a:r>
            <a:r>
              <a:rPr lang="en-US" sz="1200" b="0" i="0" u="sng" kern="1200" dirty="0" smtClean="0">
                <a:solidFill>
                  <a:schemeClr val="tx1"/>
                </a:solidFill>
                <a:effectLst/>
                <a:latin typeface="+mn-lt"/>
                <a:ea typeface="+mn-ea"/>
                <a:cs typeface="+mn-cs"/>
                <a:hlinkClick r:id="rId6"/>
              </a:rPr>
              <a:t>Brain Injury Association of America (BIAA)</a:t>
            </a:r>
            <a:r>
              <a:rPr lang="en-US" sz="1200" b="0" i="0" kern="1200" dirty="0" smtClean="0">
                <a:solidFill>
                  <a:schemeClr val="tx1"/>
                </a:solidFill>
                <a:effectLst/>
                <a:latin typeface="+mn-lt"/>
                <a:ea typeface="+mn-ea"/>
                <a:cs typeface="+mn-cs"/>
              </a:rPr>
              <a:t>. Although the organization does not provide specific information on brain tumors, the cognitive difficulties of brain injury and brain tumor patients are similar, so resources listed on state web sites can be helpful.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Your state may also provide home care, transportation or respite services for brain tumor patients through the Department of Rehabilitation Services. Each state is different.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You can find out more by contacting your </a:t>
            </a:r>
            <a:r>
              <a:rPr lang="en-US" sz="1200" b="0" i="0" u="sng" kern="1200" dirty="0" smtClean="0">
                <a:solidFill>
                  <a:schemeClr val="tx1"/>
                </a:solidFill>
                <a:effectLst/>
                <a:latin typeface="+mn-lt"/>
                <a:ea typeface="+mn-ea"/>
                <a:cs typeface="+mn-cs"/>
                <a:hlinkClick r:id="rId7"/>
              </a:rPr>
              <a:t>local Health and Human Services office</a:t>
            </a:r>
            <a:r>
              <a:rPr lang="en-US" sz="1200" b="0" i="0" kern="1200" dirty="0" smtClean="0">
                <a:solidFill>
                  <a:schemeClr val="tx1"/>
                </a:solidFill>
                <a:effectLst/>
                <a:latin typeface="+mn-lt"/>
                <a:ea typeface="+mn-ea"/>
                <a:cs typeface="+mn-cs"/>
              </a:rPr>
              <a:t> for details.</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You may run into some challenges finding adult day care or assisted living facilities for brain tumor patients. Some nursing homes have an age limit of 65 and older. Others have waiting lists or only accept certain insurance policies.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Your hospital social worker can help you navigate these resources and provide you with recommendations.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 professional at the patient’s clinic may also be able to help</a:t>
            </a:r>
          </a:p>
          <a:p>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12</a:t>
            </a:fld>
            <a:endParaRPr lang="en-US"/>
          </a:p>
        </p:txBody>
      </p:sp>
    </p:spTree>
    <p:extLst>
      <p:ext uri="{BB962C8B-B14F-4D97-AF65-F5344CB8AC3E}">
        <p14:creationId xmlns:p14="http://schemas.microsoft.com/office/powerpoint/2010/main" val="401398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Depending on where you are in the brain tumor journey</a:t>
            </a:r>
            <a:r>
              <a:rPr lang="en-US" b="0" baseline="0" dirty="0" smtClean="0"/>
              <a:t>, </a:t>
            </a:r>
            <a:r>
              <a:rPr lang="en-US" b="0" baseline="0" dirty="0" smtClean="0"/>
              <a:t>you may find that you need a trained professional to come to your home. As I mentioned earlier, there are a wide range of options from the everyday to the complex.</a:t>
            </a:r>
          </a:p>
          <a:p>
            <a:endParaRPr lang="en-US" b="0" baseline="0" dirty="0" smtClean="0"/>
          </a:p>
          <a:p>
            <a:r>
              <a:rPr lang="en-US" b="0" baseline="0" dirty="0" smtClean="0"/>
              <a:t>Your insurance policy should be able to provide you with covered home care benefits, and whether or not you need a physician referral for those services to be covered.</a:t>
            </a:r>
          </a:p>
          <a:p>
            <a:endParaRPr lang="en-US" b="0" baseline="0" dirty="0" smtClean="0"/>
          </a:p>
          <a:p>
            <a:r>
              <a:rPr lang="en-US" b="0" baseline="0" dirty="0" smtClean="0"/>
              <a:t>Home care options can include:</a:t>
            </a:r>
          </a:p>
          <a:p>
            <a:endParaRPr lang="en-US" b="0" baseline="0" dirty="0" smtClean="0"/>
          </a:p>
          <a:p>
            <a:pPr marL="171450" indent="-171450">
              <a:buFont typeface="Arial" panose="020B0604020202020204" pitchFamily="34" charset="0"/>
              <a:buChar char="•"/>
            </a:pPr>
            <a:r>
              <a:rPr lang="en-US" b="0" baseline="0" dirty="0" smtClean="0"/>
              <a:t>Non-medical companion care, to provide help with supervising, visiting, or assisting with recreational activities</a:t>
            </a:r>
          </a:p>
          <a:p>
            <a:pPr marL="171450" indent="-171450">
              <a:buFont typeface="Arial" panose="020B0604020202020204" pitchFamily="34" charset="0"/>
              <a:buChar char="•"/>
            </a:pPr>
            <a:r>
              <a:rPr lang="en-US" b="0" baseline="0" dirty="0" smtClean="0"/>
              <a:t>Hygiene/personal care assistance, such as bathing, dressing, toileting, exercising, etc.</a:t>
            </a:r>
          </a:p>
          <a:p>
            <a:pPr marL="171450" indent="-171450">
              <a:buFont typeface="Arial" panose="020B0604020202020204" pitchFamily="34" charset="0"/>
              <a:buChar char="•"/>
            </a:pPr>
            <a:r>
              <a:rPr lang="en-US" b="0" baseline="0" dirty="0" smtClean="0"/>
              <a:t>Household care, which can include grocery shopping services, meal preparation, house cleaning, etc.</a:t>
            </a:r>
          </a:p>
          <a:p>
            <a:pPr marL="171450" indent="-171450">
              <a:buFont typeface="Arial" panose="020B0604020202020204" pitchFamily="34" charset="0"/>
              <a:buChar char="•"/>
            </a:pPr>
            <a:r>
              <a:rPr lang="en-US" b="0" baseline="0" dirty="0" smtClean="0"/>
              <a:t>Skilled medical care, which is often performed by licensed medical professionals who can help with a wide variety of needs, ranging from wound care and administering injections to providing physical therapy. These services are typically ordered by the patient’s physician.</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To find the right home care, it helps to start your search by defining your list of needs – this will help you narrow down your options. You can also decide whether you feel more comfortable working with an individual or an agency.</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Then, you can start to ask for referrals. The Alzheimer’s association offers an extensive section on finding and vetting home care services which is helpful whether your loved one is elderly or not.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You can also ask for a recommendation from your health care provider to get informed guidance on home care services targeted to your family’s specific needs.</a:t>
            </a:r>
          </a:p>
        </p:txBody>
      </p:sp>
      <p:sp>
        <p:nvSpPr>
          <p:cNvPr id="4" name="Slide Number Placeholder 3"/>
          <p:cNvSpPr>
            <a:spLocks noGrp="1"/>
          </p:cNvSpPr>
          <p:nvPr>
            <p:ph type="sldNum" sz="quarter" idx="10"/>
          </p:nvPr>
        </p:nvSpPr>
        <p:spPr/>
        <p:txBody>
          <a:bodyPr/>
          <a:lstStyle/>
          <a:p>
            <a:fld id="{E795D16D-A1CA-45DA-B927-A6A401A0DAE7}" type="slidenum">
              <a:rPr lang="en-US" smtClean="0"/>
              <a:t>13</a:t>
            </a:fld>
            <a:endParaRPr lang="en-US"/>
          </a:p>
        </p:txBody>
      </p:sp>
    </p:spTree>
    <p:extLst>
      <p:ext uri="{BB962C8B-B14F-4D97-AF65-F5344CB8AC3E}">
        <p14:creationId xmlns:p14="http://schemas.microsoft.com/office/powerpoint/2010/main" val="95935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In addition to traditional home care services, you may also want to consider palliative care. Many people associate palliative care with end-of-life or hospice care, but this is not the same.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Palliative care is specialized care for people with serious illnesses. It </a:t>
            </a:r>
            <a:r>
              <a:rPr lang="en-US" sz="1200" b="0" i="0" kern="1200" baseline="0" dirty="0" smtClean="0">
                <a:solidFill>
                  <a:schemeClr val="tx1"/>
                </a:solidFill>
                <a:effectLst/>
                <a:latin typeface="+mn-lt"/>
                <a:ea typeface="+mn-ea"/>
                <a:cs typeface="+mn-cs"/>
              </a:rPr>
              <a:t>often takes place alongside brain tumor treatments. You do not have to choose between treatment and palliative care – the palliative care team is there to support you either way.</a:t>
            </a:r>
          </a:p>
          <a:p>
            <a:pPr marL="0" indent="0">
              <a:buFont typeface="Arial" panose="020B0604020202020204" pitchFamily="34" charset="0"/>
              <a:buNone/>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The team is usually a variety of health care professionals ranging from oncologists and neurologists to psychiatrists, social workers and nutritionists. Their goal</a:t>
            </a:r>
            <a:r>
              <a:rPr lang="en-US" sz="1200" b="0" i="0" kern="1200" baseline="0" dirty="0" smtClean="0">
                <a:solidFill>
                  <a:schemeClr val="tx1"/>
                </a:solidFill>
                <a:effectLst/>
                <a:latin typeface="+mn-lt"/>
                <a:ea typeface="+mn-ea"/>
                <a:cs typeface="+mn-cs"/>
              </a:rPr>
              <a:t> is to provide you with </a:t>
            </a:r>
            <a:r>
              <a:rPr lang="en-US" b="0" baseline="0" dirty="0" smtClean="0"/>
              <a:t>relief from symptoms and side effects and well as help the whole family with both physical and emotional support. </a:t>
            </a:r>
          </a:p>
        </p:txBody>
      </p:sp>
      <p:sp>
        <p:nvSpPr>
          <p:cNvPr id="4" name="Slide Number Placeholder 3"/>
          <p:cNvSpPr>
            <a:spLocks noGrp="1"/>
          </p:cNvSpPr>
          <p:nvPr>
            <p:ph type="sldNum" sz="quarter" idx="10"/>
          </p:nvPr>
        </p:nvSpPr>
        <p:spPr/>
        <p:txBody>
          <a:bodyPr/>
          <a:lstStyle/>
          <a:p>
            <a:fld id="{E795D16D-A1CA-45DA-B927-A6A401A0DAE7}" type="slidenum">
              <a:rPr lang="en-US" smtClean="0"/>
              <a:t>14</a:t>
            </a:fld>
            <a:endParaRPr lang="en-US"/>
          </a:p>
        </p:txBody>
      </p:sp>
    </p:spTree>
    <p:extLst>
      <p:ext uri="{BB962C8B-B14F-4D97-AF65-F5344CB8AC3E}">
        <p14:creationId xmlns:p14="http://schemas.microsoft.com/office/powerpoint/2010/main" val="341793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smtClean="0">
                <a:solidFill>
                  <a:schemeClr val="tx1"/>
                </a:solidFill>
                <a:effectLst/>
                <a:latin typeface="+mn-lt"/>
                <a:ea typeface="+mn-ea"/>
                <a:cs typeface="+mn-cs"/>
              </a:rPr>
              <a:t>I’m also going to talk a</a:t>
            </a:r>
            <a:r>
              <a:rPr lang="en-US" sz="1200" b="0" i="0" kern="1200" baseline="0" dirty="0" smtClean="0">
                <a:solidFill>
                  <a:schemeClr val="tx1"/>
                </a:solidFill>
                <a:effectLst/>
                <a:latin typeface="+mn-lt"/>
                <a:ea typeface="+mn-ea"/>
                <a:cs typeface="+mn-cs"/>
              </a:rPr>
              <a:t> little about hospice care. </a:t>
            </a:r>
            <a:r>
              <a:rPr lang="en-US" sz="1200" b="0" i="0" kern="1200" dirty="0" smtClean="0">
                <a:solidFill>
                  <a:schemeClr val="tx1"/>
                </a:solidFill>
                <a:effectLst/>
                <a:latin typeface="+mn-lt"/>
                <a:ea typeface="+mn-ea"/>
                <a:cs typeface="+mn-cs"/>
              </a:rPr>
              <a:t>There may be a time when you feel stopping treatment and beginning hospice care is</a:t>
            </a:r>
            <a:r>
              <a:rPr lang="en-US" sz="1200" b="0" i="0" kern="1200" baseline="0" dirty="0" smtClean="0">
                <a:solidFill>
                  <a:schemeClr val="tx1"/>
                </a:solidFill>
                <a:effectLst/>
                <a:latin typeface="+mn-lt"/>
                <a:ea typeface="+mn-ea"/>
                <a:cs typeface="+mn-cs"/>
              </a:rPr>
              <a:t> your best option.</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For example, you may decide to opt for hospice care if a new brain scan reveals that the patient’s brain tumor has become very aggressive or if a variety of new symptoms have cropped up all at once, such as hallucinations, speech problems, incontinence and excessive sleep.</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Hospice care can take place in a hospice unit within a hospital, nursing home or extended care facility. Most</a:t>
            </a:r>
            <a:r>
              <a:rPr lang="en-US" sz="1200" b="0" i="0" kern="1200" baseline="0" dirty="0" smtClean="0">
                <a:solidFill>
                  <a:schemeClr val="tx1"/>
                </a:solidFill>
                <a:effectLst/>
                <a:latin typeface="+mn-lt"/>
                <a:ea typeface="+mn-ea"/>
                <a:cs typeface="+mn-cs"/>
              </a:rPr>
              <a:t> often, though, h</a:t>
            </a:r>
            <a:r>
              <a:rPr lang="en-US" sz="1200" b="0" i="0" kern="1200" dirty="0" smtClean="0">
                <a:solidFill>
                  <a:schemeClr val="tx1"/>
                </a:solidFill>
                <a:effectLst/>
                <a:latin typeface="+mn-lt"/>
                <a:ea typeface="+mn-ea"/>
                <a:cs typeface="+mn-cs"/>
              </a:rPr>
              <a:t>ospice takes place in the home, where members of the hospice team make regular visits to assess the patient and provide additional care. These team members are available 24 hours a day, seven days a week.</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aim of hospice care is allow the patient’s condition to unfold as comfortably as possible without aggressive treatments that can make the patient very sick and unable to communicate with loved ones.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Hospice care is at least partially covered under most insurance plans if the patient is no longer receiving curative treatment and it has been determined by their doctor that they may have approximately 6 months or less to live. Often, the doctor will wait until death is very near before recommending hospice.</a:t>
            </a:r>
          </a:p>
        </p:txBody>
      </p:sp>
      <p:sp>
        <p:nvSpPr>
          <p:cNvPr id="4" name="Slide Number Placeholder 3"/>
          <p:cNvSpPr>
            <a:spLocks noGrp="1"/>
          </p:cNvSpPr>
          <p:nvPr>
            <p:ph type="sldNum" sz="quarter" idx="10"/>
          </p:nvPr>
        </p:nvSpPr>
        <p:spPr/>
        <p:txBody>
          <a:bodyPr/>
          <a:lstStyle/>
          <a:p>
            <a:fld id="{E795D16D-A1CA-45DA-B927-A6A401A0DAE7}" type="slidenum">
              <a:rPr lang="en-US" smtClean="0"/>
              <a:t>15</a:t>
            </a:fld>
            <a:endParaRPr lang="en-US"/>
          </a:p>
        </p:txBody>
      </p:sp>
    </p:spTree>
    <p:extLst>
      <p:ext uri="{BB962C8B-B14F-4D97-AF65-F5344CB8AC3E}">
        <p14:creationId xmlns:p14="http://schemas.microsoft.com/office/powerpoint/2010/main" val="75328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Talking to your care team about major decisions in treatment can be difficult. It’s also difficult to talk about the financial burden of care that you may be carrying. </a:t>
            </a:r>
          </a:p>
          <a:p>
            <a:endParaRPr lang="en-US" baseline="0" dirty="0" smtClean="0"/>
          </a:p>
          <a:p>
            <a:r>
              <a:rPr lang="en-US" baseline="0" dirty="0" smtClean="0"/>
              <a:t>The ABTA has another entire presentation on financial and legal help, as well as extensive information on their website, so I’m going to cover it briefly here.</a:t>
            </a:r>
          </a:p>
        </p:txBody>
      </p:sp>
      <p:sp>
        <p:nvSpPr>
          <p:cNvPr id="4" name="Slide Number Placeholder 3"/>
          <p:cNvSpPr>
            <a:spLocks noGrp="1"/>
          </p:cNvSpPr>
          <p:nvPr>
            <p:ph type="sldNum" sz="quarter" idx="10"/>
          </p:nvPr>
        </p:nvSpPr>
        <p:spPr/>
        <p:txBody>
          <a:bodyPr/>
          <a:lstStyle/>
          <a:p>
            <a:fld id="{E795D16D-A1CA-45DA-B927-A6A401A0DAE7}" type="slidenum">
              <a:rPr lang="en-US" smtClean="0"/>
              <a:t>16</a:t>
            </a:fld>
            <a:endParaRPr lang="en-US"/>
          </a:p>
        </p:txBody>
      </p:sp>
    </p:spTree>
    <p:extLst>
      <p:ext uri="{BB962C8B-B14F-4D97-AF65-F5344CB8AC3E}">
        <p14:creationId xmlns:p14="http://schemas.microsoft.com/office/powerpoint/2010/main" val="3144755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Just as it’s difficult to ask for help from family and friends, people generally don’t like talking about money.</a:t>
            </a:r>
          </a:p>
          <a:p>
            <a:endParaRPr lang="en-US" b="0" baseline="0" dirty="0" smtClean="0"/>
          </a:p>
          <a:p>
            <a:r>
              <a:rPr lang="en-US" b="0" baseline="0" dirty="0" smtClean="0"/>
              <a:t>However, bringing up your concerns can help build better communication between you and your care team as well as help ease some stress. A brain tumor is one of the most expensive conditions to treat and it can cause significant financial strain.</a:t>
            </a:r>
          </a:p>
          <a:p>
            <a:endParaRPr lang="en-US" b="0" baseline="0" dirty="0" smtClean="0"/>
          </a:p>
          <a:p>
            <a:r>
              <a:rPr lang="en-US" b="0" baseline="0" dirty="0" smtClean="0"/>
              <a:t>To find the right financial and legal assistance, it’s extremely helpful to:</a:t>
            </a:r>
          </a:p>
          <a:p>
            <a:pPr marL="171450" indent="-171450">
              <a:buFont typeface="Arial" panose="020B0604020202020204" pitchFamily="34" charset="0"/>
              <a:buChar char="•"/>
            </a:pPr>
            <a:r>
              <a:rPr lang="en-US" b="0" baseline="0" dirty="0" smtClean="0"/>
              <a:t>Talk </a:t>
            </a:r>
            <a:r>
              <a:rPr lang="en-US" b="0" baseline="0" dirty="0" smtClean="0"/>
              <a:t>to the </a:t>
            </a:r>
            <a:r>
              <a:rPr lang="en-US" b="0" baseline="0" dirty="0" smtClean="0"/>
              <a:t>hospital social worker. The social worker assigned to the patient’s case is often highly familiar with both national and local resources you can tap for financial assistance as well as services, such as local transportation resources or discounted housing.</a:t>
            </a:r>
          </a:p>
          <a:p>
            <a:pPr marL="171450" indent="-171450">
              <a:buFont typeface="Arial" panose="020B0604020202020204" pitchFamily="34" charset="0"/>
              <a:buChar char="•"/>
            </a:pPr>
            <a:r>
              <a:rPr lang="en-US" b="0" baseline="0" dirty="0" smtClean="0"/>
              <a:t>Visit the ABTA financial help page. </a:t>
            </a:r>
            <a:r>
              <a:rPr lang="en-US" b="0" baseline="0" dirty="0" smtClean="0"/>
              <a:t>This </a:t>
            </a:r>
            <a:r>
              <a:rPr lang="en-US" b="0" baseline="0" dirty="0" smtClean="0"/>
              <a:t>page of </a:t>
            </a:r>
            <a:r>
              <a:rPr lang="en-US" b="0" baseline="0" dirty="0" smtClean="0"/>
              <a:t>resources covers </a:t>
            </a:r>
            <a:r>
              <a:rPr lang="en-US" b="0" baseline="0" dirty="0" smtClean="0"/>
              <a:t>everything from prescription and co-pay </a:t>
            </a:r>
            <a:r>
              <a:rPr lang="en-US" b="0" baseline="0" dirty="0" smtClean="0"/>
              <a:t>assistance </a:t>
            </a:r>
            <a:r>
              <a:rPr lang="en-US" b="0" baseline="0" dirty="0" smtClean="0"/>
              <a:t>to more general financial help.</a:t>
            </a:r>
          </a:p>
          <a:p>
            <a:pPr marL="171450" indent="-171450">
              <a:buFont typeface="Arial" panose="020B0604020202020204" pitchFamily="34" charset="0"/>
              <a:buChar char="•"/>
            </a:pPr>
            <a:r>
              <a:rPr lang="en-US" b="0" baseline="0" dirty="0" smtClean="0"/>
              <a:t>Look into transportation and housing programs. Many organizations offer free or discounted housing and travel options for those who need to travel for treatment.</a:t>
            </a:r>
          </a:p>
          <a:p>
            <a:pPr marL="171450" indent="-171450">
              <a:buFont typeface="Arial" panose="020B0604020202020204" pitchFamily="34" charset="0"/>
              <a:buChar char="•"/>
            </a:pPr>
            <a:r>
              <a:rPr lang="en-US" b="0" baseline="0" dirty="0" smtClean="0"/>
              <a:t>Consider employee benefits. The Family Medical and Leave Act (FMLA) offers 12 work weeks of unpaid leave during any 12 month period. This applies to patients as well as caregivers who are immediate family members of the patient. You can legally keep your health insurance during this time. Your employer may also have other programs that can help make caring for your loved one easier.</a:t>
            </a:r>
          </a:p>
          <a:p>
            <a:pPr marL="171450" indent="-171450">
              <a:buFont typeface="Arial" panose="020B0604020202020204" pitchFamily="34" charset="0"/>
              <a:buChar char="•"/>
            </a:pPr>
            <a:r>
              <a:rPr lang="en-US" b="0" baseline="0" dirty="0" smtClean="0"/>
              <a:t>Maximize your health insurance. If it is not offered to you, ask your provider for a case manager for the patient. Many insurance companies now have this service for complex diagnoses, although some are more forthcoming about offering it than others. This will give you a single point of contact at the insurance company who will have extensive knowledge of your case and assist you in interpreting bills and making decisions that will be covered by your insurance. A financial counselor at the hospital can also help you work with your insurance company.</a:t>
            </a:r>
          </a:p>
          <a:p>
            <a:pPr marL="171450" indent="-171450">
              <a:buFont typeface="Arial" panose="020B0604020202020204" pitchFamily="34" charset="0"/>
              <a:buChar char="•"/>
            </a:pPr>
            <a:r>
              <a:rPr lang="en-US" b="0" baseline="0" dirty="0" smtClean="0"/>
              <a:t>Appeal insurance decisions. Although this can be time consuming, denials of payment by insurance companies or by entities such as Medicare or Medicaid can be overturned. Learn more about your options and how to appeal insurance decisions for brain tumor patients.</a:t>
            </a:r>
          </a:p>
          <a:p>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17</a:t>
            </a:fld>
            <a:endParaRPr lang="en-US"/>
          </a:p>
        </p:txBody>
      </p:sp>
    </p:spTree>
    <p:extLst>
      <p:ext uri="{BB962C8B-B14F-4D97-AF65-F5344CB8AC3E}">
        <p14:creationId xmlns:p14="http://schemas.microsoft.com/office/powerpoint/2010/main" val="490331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hope that this presentation has give you some ideas about the best way to ask for help and resources that are available to you.</a:t>
            </a:r>
          </a:p>
        </p:txBody>
      </p:sp>
      <p:sp>
        <p:nvSpPr>
          <p:cNvPr id="4" name="Slide Number Placeholder 3"/>
          <p:cNvSpPr>
            <a:spLocks noGrp="1"/>
          </p:cNvSpPr>
          <p:nvPr>
            <p:ph type="sldNum" sz="quarter" idx="10"/>
          </p:nvPr>
        </p:nvSpPr>
        <p:spPr/>
        <p:txBody>
          <a:bodyPr/>
          <a:lstStyle/>
          <a:p>
            <a:fld id="{E795D16D-A1CA-45DA-B927-A6A401A0DAE7}" type="slidenum">
              <a:rPr lang="en-US" smtClean="0"/>
              <a:t>18</a:t>
            </a:fld>
            <a:endParaRPr lang="en-US"/>
          </a:p>
        </p:txBody>
      </p:sp>
    </p:spTree>
    <p:extLst>
      <p:ext uri="{BB962C8B-B14F-4D97-AF65-F5344CB8AC3E}">
        <p14:creationId xmlns:p14="http://schemas.microsoft.com/office/powerpoint/2010/main" val="387023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most important things you can do is be OK with asking for and accepting help. Throughout the challenges and hard times of having a brain tumor, a bright spot for many people is how the experience brings out the best in friends, family and their care team.</a:t>
            </a:r>
          </a:p>
        </p:txBody>
      </p:sp>
      <p:sp>
        <p:nvSpPr>
          <p:cNvPr id="4" name="Slide Number Placeholder 3"/>
          <p:cNvSpPr>
            <a:spLocks noGrp="1"/>
          </p:cNvSpPr>
          <p:nvPr>
            <p:ph type="sldNum" sz="quarter" idx="10"/>
          </p:nvPr>
        </p:nvSpPr>
        <p:spPr/>
        <p:txBody>
          <a:bodyPr/>
          <a:lstStyle/>
          <a:p>
            <a:fld id="{E795D16D-A1CA-45DA-B927-A6A401A0DAE7}" type="slidenum">
              <a:rPr lang="en-US" smtClean="0"/>
              <a:t>19</a:t>
            </a:fld>
            <a:endParaRPr lang="en-US"/>
          </a:p>
        </p:txBody>
      </p:sp>
    </p:spTree>
    <p:extLst>
      <p:ext uri="{BB962C8B-B14F-4D97-AF65-F5344CB8AC3E}">
        <p14:creationId xmlns:p14="http://schemas.microsoft.com/office/powerpoint/2010/main" val="188978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sure that many people have asked you “how can I help?”</a:t>
            </a:r>
          </a:p>
          <a:p>
            <a:endParaRPr lang="en-US" baseline="0" dirty="0" smtClean="0"/>
          </a:p>
          <a:p>
            <a:r>
              <a:rPr lang="en-US" baseline="0" dirty="0" smtClean="0"/>
              <a:t>Sometimes our </a:t>
            </a:r>
            <a:r>
              <a:rPr lang="en-US" baseline="0" dirty="0" smtClean="0"/>
              <a:t>urge is to answer this question with “Oh, we’re fine, we don’t need anything,” when this is actually not the case.</a:t>
            </a:r>
          </a:p>
          <a:p>
            <a:endParaRPr lang="en-US" baseline="0" dirty="0" smtClean="0"/>
          </a:p>
          <a:p>
            <a:r>
              <a:rPr lang="en-US" baseline="0" dirty="0" smtClean="0"/>
              <a:t>Often, we need a lot of help, but we’re not sure how to ask for </a:t>
            </a:r>
            <a:r>
              <a:rPr lang="en-US" baseline="0" dirty="0" smtClean="0"/>
              <a:t>it. </a:t>
            </a:r>
            <a:r>
              <a:rPr lang="en-US" baseline="0" dirty="0" smtClean="0"/>
              <a:t>It’s hard to communicate what you need, and sometimes it’s hard to let people into a situation you see as being very personal.</a:t>
            </a:r>
          </a:p>
        </p:txBody>
      </p:sp>
      <p:sp>
        <p:nvSpPr>
          <p:cNvPr id="4" name="Slide Number Placeholder 3"/>
          <p:cNvSpPr>
            <a:spLocks noGrp="1"/>
          </p:cNvSpPr>
          <p:nvPr>
            <p:ph type="sldNum" sz="quarter" idx="10"/>
          </p:nvPr>
        </p:nvSpPr>
        <p:spPr/>
        <p:txBody>
          <a:bodyPr/>
          <a:lstStyle/>
          <a:p>
            <a:fld id="{E795D16D-A1CA-45DA-B927-A6A401A0DAE7}" type="slidenum">
              <a:rPr lang="en-US" smtClean="0"/>
              <a:t>2</a:t>
            </a:fld>
            <a:endParaRPr lang="en-US"/>
          </a:p>
        </p:txBody>
      </p:sp>
    </p:spTree>
    <p:extLst>
      <p:ext uri="{BB962C8B-B14F-4D97-AF65-F5344CB8AC3E}">
        <p14:creationId xmlns:p14="http://schemas.microsoft.com/office/powerpoint/2010/main" val="156733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As you know, the ABTA is also here to help. Please make use of our resources by visiting the website or contacting the ABTA </a:t>
            </a:r>
            <a:r>
              <a:rPr lang="en-US" b="0" baseline="0" dirty="0" err="1" smtClean="0"/>
              <a:t>CareLine</a:t>
            </a:r>
            <a:r>
              <a:rPr lang="en-US" b="0" baseline="0" dirty="0" smtClean="0"/>
              <a:t>.</a:t>
            </a:r>
          </a:p>
          <a:p>
            <a:endParaRPr lang="en-US" baseline="0" dirty="0" smtClean="0"/>
          </a:p>
          <a:p>
            <a:r>
              <a:rPr lang="en-US" baseline="0" dirty="0" smtClean="0"/>
              <a:t>Thank you for joining me today.</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20</a:t>
            </a:fld>
            <a:endParaRPr lang="en-US"/>
          </a:p>
        </p:txBody>
      </p:sp>
    </p:spTree>
    <p:extLst>
      <p:ext uri="{BB962C8B-B14F-4D97-AF65-F5344CB8AC3E}">
        <p14:creationId xmlns:p14="http://schemas.microsoft.com/office/powerpoint/2010/main" val="49559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Many patients and caregivers have told us the things that they needed help with during brain tumor treatment. They include:</a:t>
            </a:r>
          </a:p>
          <a:p>
            <a:endParaRPr lang="en-US" b="0" baseline="0" dirty="0" smtClean="0"/>
          </a:p>
          <a:p>
            <a:r>
              <a:rPr lang="en-US" b="0" baseline="0" dirty="0" smtClean="0"/>
              <a:t>[READ FROM LIST]</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3</a:t>
            </a:fld>
            <a:endParaRPr lang="en-US"/>
          </a:p>
        </p:txBody>
      </p:sp>
    </p:spTree>
    <p:extLst>
      <p:ext uri="{BB962C8B-B14F-4D97-AF65-F5344CB8AC3E}">
        <p14:creationId xmlns:p14="http://schemas.microsoft.com/office/powerpoint/2010/main" val="43181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For different types of help, there are various sources.</a:t>
            </a:r>
          </a:p>
          <a:p>
            <a:endParaRPr lang="en-US" b="0" baseline="0" dirty="0" smtClean="0"/>
          </a:p>
          <a:p>
            <a:pPr marL="171450" indent="-171450">
              <a:buFont typeface="Arial" panose="020B0604020202020204" pitchFamily="34" charset="0"/>
              <a:buChar char="•"/>
            </a:pPr>
            <a:r>
              <a:rPr lang="en-US" b="0" baseline="0" dirty="0" smtClean="0"/>
              <a:t>Friends and family can help with many tasks, from helping with everyday needs to taking an active role in treatment and care.</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Your community may have a number of resources, ranging from transportation services to support groups and more.</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You may also find help with home care agencies. These agencies offer a wide range of services, from non-medical and </a:t>
            </a:r>
            <a:r>
              <a:rPr lang="en-US" b="0" baseline="0" dirty="0" smtClean="0"/>
              <a:t>household care </a:t>
            </a:r>
            <a:r>
              <a:rPr lang="en-US" b="0" baseline="0" dirty="0" smtClean="0"/>
              <a:t>to skilled medical care.</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Financial and legal assistance resources are also available. The ABTA has a separate presentation on the types of assistance available, and how to access those sources</a:t>
            </a:r>
            <a:r>
              <a:rPr lang="en-US" b="0" baseline="0" dirty="0" smtClean="0"/>
              <a:t>.</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4</a:t>
            </a:fld>
            <a:endParaRPr lang="en-US"/>
          </a:p>
        </p:txBody>
      </p:sp>
    </p:spTree>
    <p:extLst>
      <p:ext uri="{BB962C8B-B14F-4D97-AF65-F5344CB8AC3E}">
        <p14:creationId xmlns:p14="http://schemas.microsoft.com/office/powerpoint/2010/main" val="201854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just talked about some sources of help. I’m going to provide some specific ways you can work with friends and family to get the help you need.</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5</a:t>
            </a:fld>
            <a:endParaRPr lang="en-US"/>
          </a:p>
        </p:txBody>
      </p:sp>
    </p:spTree>
    <p:extLst>
      <p:ext uri="{BB962C8B-B14F-4D97-AF65-F5344CB8AC3E}">
        <p14:creationId xmlns:p14="http://schemas.microsoft.com/office/powerpoint/2010/main" val="420385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One way to start is by thinking about who has offered to help and who might be able to act as a “care coordinator.” This is a person who coordinates with the patient and main caregiver. A care coordinator manages offers of help and matches friends and family to your needs. The care coordinator should be someone you feel comfortable being honest with about your needs.</a:t>
            </a:r>
            <a:br>
              <a:rPr lang="en-US" sz="1200" b="0" i="0" kern="1200" baseline="0" dirty="0" smtClean="0">
                <a:solidFill>
                  <a:schemeClr val="tx1"/>
                </a:solidFill>
                <a:effectLst/>
                <a:latin typeface="+mn-lt"/>
                <a:ea typeface="+mn-ea"/>
                <a:cs typeface="+mn-cs"/>
              </a:rPr>
            </a:br>
            <a:endParaRPr lang="en-US" sz="1200" b="0" i="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Communicating with volunteers is easy today. Free websites such as </a:t>
            </a:r>
            <a:r>
              <a:rPr lang="en-US" sz="1200" b="0" i="0" u="sng" kern="1200" dirty="0" smtClean="0">
                <a:solidFill>
                  <a:schemeClr val="tx1"/>
                </a:solidFill>
                <a:effectLst/>
                <a:latin typeface="+mn-lt"/>
                <a:ea typeface="+mn-ea"/>
                <a:cs typeface="+mn-cs"/>
                <a:hlinkClick r:id="rId3"/>
              </a:rPr>
              <a:t>Caring Bridge</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4"/>
              </a:rPr>
              <a:t>Lotsa</a:t>
            </a:r>
            <a:r>
              <a:rPr lang="en-US" sz="1200" b="0" i="0" u="sng" kern="1200" dirty="0" smtClean="0">
                <a:solidFill>
                  <a:schemeClr val="tx1"/>
                </a:solidFill>
                <a:effectLst/>
                <a:latin typeface="+mn-lt"/>
                <a:ea typeface="+mn-ea"/>
                <a:cs typeface="+mn-cs"/>
                <a:hlinkClick r:id="rId4"/>
              </a:rPr>
              <a:t> Helping Hands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5"/>
              </a:rPr>
              <a:t>My Life Line</a:t>
            </a:r>
            <a:r>
              <a:rPr lang="en-US" sz="1200" b="0" i="0" kern="1200" dirty="0" smtClean="0">
                <a:solidFill>
                  <a:schemeClr val="tx1"/>
                </a:solidFill>
                <a:effectLst/>
                <a:latin typeface="+mn-lt"/>
                <a:ea typeface="+mn-ea"/>
                <a:cs typeface="+mn-cs"/>
              </a:rPr>
              <a:t> can help keep family and friends informed of your progress, and have features to set up calendars and volunteer opportunities. You can also set up calendars and updates through Facebook, Google Calendars, and other social media.</a:t>
            </a: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6</a:t>
            </a:fld>
            <a:endParaRPr lang="en-US"/>
          </a:p>
        </p:txBody>
      </p:sp>
    </p:spTree>
    <p:extLst>
      <p:ext uri="{BB962C8B-B14F-4D97-AF65-F5344CB8AC3E}">
        <p14:creationId xmlns:p14="http://schemas.microsoft.com/office/powerpoint/2010/main" val="101399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It helps</a:t>
            </a:r>
            <a:r>
              <a:rPr lang="en-US" sz="1200" b="0" i="0" kern="1200" baseline="0" dirty="0" smtClean="0">
                <a:solidFill>
                  <a:schemeClr val="tx1"/>
                </a:solidFill>
                <a:effectLst/>
                <a:latin typeface="+mn-lt"/>
                <a:ea typeface="+mn-ea"/>
                <a:cs typeface="+mn-cs"/>
              </a:rPr>
              <a:t> to b</a:t>
            </a:r>
            <a:r>
              <a:rPr lang="en-US" sz="1200" b="0" i="0" kern="1200" dirty="0" smtClean="0">
                <a:solidFill>
                  <a:schemeClr val="tx1"/>
                </a:solidFill>
                <a:effectLst/>
                <a:latin typeface="+mn-lt"/>
                <a:ea typeface="+mn-ea"/>
                <a:cs typeface="+mn-cs"/>
              </a:rPr>
              <a:t>e specific about what you need. As you can see from this list, there are</a:t>
            </a:r>
            <a:r>
              <a:rPr lang="en-US" sz="1200" b="0" i="0" kern="1200" baseline="0" dirty="0" smtClean="0">
                <a:solidFill>
                  <a:schemeClr val="tx1"/>
                </a:solidFill>
                <a:effectLst/>
                <a:latin typeface="+mn-lt"/>
                <a:ea typeface="+mn-ea"/>
                <a:cs typeface="+mn-cs"/>
              </a:rPr>
              <a:t> many things that friends and family can help with. </a:t>
            </a:r>
            <a:r>
              <a:rPr lang="en-US" sz="1200" b="0" i="0" kern="1200" dirty="0" smtClean="0">
                <a:solidFill>
                  <a:schemeClr val="tx1"/>
                </a:solidFill>
                <a:effectLst/>
                <a:latin typeface="+mn-lt"/>
                <a:ea typeface="+mn-ea"/>
                <a:cs typeface="+mn-cs"/>
              </a:rPr>
              <a:t>The more specific you are, the more likely you will be able to check something off your list.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Family</a:t>
            </a:r>
            <a:r>
              <a:rPr lang="en-US" sz="1200" b="0" i="0" kern="1200" baseline="0" dirty="0" smtClean="0">
                <a:solidFill>
                  <a:schemeClr val="tx1"/>
                </a:solidFill>
                <a:effectLst/>
                <a:latin typeface="+mn-lt"/>
                <a:ea typeface="+mn-ea"/>
                <a:cs typeface="+mn-cs"/>
              </a:rPr>
              <a:t> and friends can help with:</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smtClean="0">
                <a:solidFill>
                  <a:schemeClr val="tx1"/>
                </a:solidFill>
                <a:effectLst/>
                <a:latin typeface="+mn-lt"/>
                <a:ea typeface="+mn-ea"/>
                <a:cs typeface="+mn-cs"/>
              </a:rPr>
              <a:t>[READ FROM LIST]</a:t>
            </a: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7</a:t>
            </a:fld>
            <a:endParaRPr lang="en-US"/>
          </a:p>
        </p:txBody>
      </p:sp>
    </p:spTree>
    <p:extLst>
      <p:ext uri="{BB962C8B-B14F-4D97-AF65-F5344CB8AC3E}">
        <p14:creationId xmlns:p14="http://schemas.microsoft.com/office/powerpoint/2010/main" val="364381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There’s still a lot more friends and family can do.</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They can also help</a:t>
            </a:r>
            <a:r>
              <a:rPr lang="en-US" sz="1200" b="0" i="0" kern="1200" baseline="0" dirty="0" smtClean="0">
                <a:solidFill>
                  <a:schemeClr val="tx1"/>
                </a:solidFill>
                <a:effectLst/>
                <a:latin typeface="+mn-lt"/>
                <a:ea typeface="+mn-ea"/>
                <a:cs typeface="+mn-cs"/>
              </a:rPr>
              <a:t> with</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smtClean="0">
                <a:solidFill>
                  <a:schemeClr val="tx1"/>
                </a:solidFill>
                <a:effectLst/>
                <a:latin typeface="+mn-lt"/>
                <a:ea typeface="+mn-ea"/>
                <a:cs typeface="+mn-cs"/>
              </a:rPr>
              <a:t>[READ FROM LIST]</a:t>
            </a:r>
            <a:endParaRPr lang="en-US" sz="1200" b="0" i="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8</a:t>
            </a:fld>
            <a:endParaRPr lang="en-US"/>
          </a:p>
        </p:txBody>
      </p:sp>
    </p:spTree>
    <p:extLst>
      <p:ext uri="{BB962C8B-B14F-4D97-AF65-F5344CB8AC3E}">
        <p14:creationId xmlns:p14="http://schemas.microsoft.com/office/powerpoint/2010/main" val="100949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few more things to keep in mind.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you’re recruiting</a:t>
            </a:r>
            <a:r>
              <a:rPr lang="en-US" sz="1200" b="0" i="0" kern="1200" baseline="0" dirty="0" smtClean="0">
                <a:solidFill>
                  <a:schemeClr val="tx1"/>
                </a:solidFill>
                <a:effectLst/>
                <a:latin typeface="+mn-lt"/>
                <a:ea typeface="+mn-ea"/>
                <a:cs typeface="+mn-cs"/>
              </a:rPr>
              <a:t> help from friends and family, t</a:t>
            </a:r>
            <a:r>
              <a:rPr lang="en-US" sz="1200" b="0" i="0" kern="1200" dirty="0" smtClean="0">
                <a:solidFill>
                  <a:schemeClr val="tx1"/>
                </a:solidFill>
                <a:effectLst/>
                <a:latin typeface="+mn-lt"/>
                <a:ea typeface="+mn-ea"/>
                <a:cs typeface="+mn-cs"/>
              </a:rPr>
              <a:t>hink about who you know and what they do best. A more reserved friend might not be a good choice for “chief communicator,” but she could be someone who can spend time with you</a:t>
            </a:r>
            <a:r>
              <a:rPr lang="en-US" sz="1200" b="0" i="0" kern="1200" baseline="0" dirty="0" smtClean="0">
                <a:solidFill>
                  <a:schemeClr val="tx1"/>
                </a:solidFill>
                <a:effectLst/>
                <a:latin typeface="+mn-lt"/>
                <a:ea typeface="+mn-ea"/>
                <a:cs typeface="+mn-cs"/>
              </a:rPr>
              <a:t> or run errands.</a:t>
            </a:r>
          </a:p>
          <a:p>
            <a:endParaRPr lang="en-US" sz="1200" b="0" i="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Also, many friends and family members may simply not know what to do. First, as I mentioned, you can get specific about tasks. You can also send or direct people to the ABTA website and the article “How </a:t>
            </a:r>
            <a:r>
              <a:rPr lang="en-US" dirty="0" smtClean="0"/>
              <a:t>extended family and friends can help brain tumor patients.”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This page gives</a:t>
            </a:r>
            <a:r>
              <a:rPr lang="en-US" baseline="0" dirty="0" smtClean="0"/>
              <a:t> detailed information about what kinds of help patients and caregivers need, as well as how to offer social and emotional support. </a:t>
            </a:r>
            <a:endParaRPr lang="en-US" dirty="0" smtClean="0"/>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9</a:t>
            </a:fld>
            <a:endParaRPr lang="en-US"/>
          </a:p>
        </p:txBody>
      </p:sp>
    </p:spTree>
    <p:extLst>
      <p:ext uri="{BB962C8B-B14F-4D97-AF65-F5344CB8AC3E}">
        <p14:creationId xmlns:p14="http://schemas.microsoft.com/office/powerpoint/2010/main" val="1457833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BT_PPT_COVE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7472" y="2880360"/>
            <a:ext cx="7772400" cy="14700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7472" y="4572000"/>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386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3952"/>
            <a:ext cx="2133600" cy="365125"/>
          </a:xfrm>
          <a:prstGeom prst="rect">
            <a:avLst/>
          </a:prstGeom>
        </p:spPr>
        <p:txBody>
          <a:bodyPr/>
          <a:lstStyle>
            <a:lvl1pPr>
              <a:defRPr>
                <a:latin typeface="Arial"/>
                <a:cs typeface="Arial"/>
              </a:defRPr>
            </a:lvl1pPr>
          </a:lstStyle>
          <a:p>
            <a:fld id="{90695898-8B3E-834C-B7F5-7DEB4E97AE31}" type="datetimeFigureOut">
              <a:rPr lang="en-US" smtClean="0"/>
              <a:pPr/>
              <a:t>3/27/2017</a:t>
            </a:fld>
            <a:endParaRPr lang="en-US" dirty="0"/>
          </a:p>
        </p:txBody>
      </p:sp>
      <p:sp>
        <p:nvSpPr>
          <p:cNvPr id="6" name="Slide Number Placeholder 5"/>
          <p:cNvSpPr>
            <a:spLocks noGrp="1"/>
          </p:cNvSpPr>
          <p:nvPr>
            <p:ph type="sldNum" sz="quarter" idx="12"/>
          </p:nvPr>
        </p:nvSpPr>
        <p:spPr>
          <a:xfrm>
            <a:off x="3505200" y="6470770"/>
            <a:ext cx="2133600" cy="365125"/>
          </a:xfrm>
          <a:prstGeom prst="rect">
            <a:avLst/>
          </a:prstGeom>
        </p:spPr>
        <p:txBody>
          <a:bodyPr/>
          <a:lstStyle>
            <a:lvl1pPr algn="ctr">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5335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8938"/>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875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8"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76331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01777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11" name="Slide Number Placeholder 5"/>
          <p:cNvSpPr>
            <a:spLocks noGrp="1"/>
          </p:cNvSpPr>
          <p:nvPr>
            <p:ph type="sldNum" sz="quarter" idx="11"/>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0153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7"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241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6"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357180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BT_PPT_SUB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44834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31645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ts val="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ts val="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ts val="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ts val="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o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biaa.org/" TargetMode="External"/><Relationship Id="rId4" Type="http://schemas.openxmlformats.org/officeDocument/2006/relationships/hyperlink" Target="http://www.communityresourcefinder.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lz.org/care/alzheimers-dementia-in-home-health.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abta.org/brain-tumor-treatment/brain-tumor-support/financial-medical-assistance.html?referrer=http://www.abta.org/brain-tumor-treatment/caregivers/brain-tumor-nursing-home-care-friends-volunteer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caringbridge.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s://www.mylifeline.org/" TargetMode="External"/><Relationship Id="rId4" Type="http://schemas.openxmlformats.org/officeDocument/2006/relationships/hyperlink" Target="http://lotsahelpinghand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bta.org/brain-tumor-treatment/caregivers/brain-tumor-tips-extended-family-friends.html?referrer=http://www.abta.org/brain-tumor-treatment/caregivers/brain-tumor-nursing-home-care-friends-volunteers.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47472" y="2880360"/>
            <a:ext cx="5392928" cy="1470025"/>
          </a:xfrm>
        </p:spPr>
        <p:txBody>
          <a:bodyPr>
            <a:normAutofit/>
          </a:bodyPr>
          <a:lstStyle/>
          <a:p>
            <a:r>
              <a:rPr lang="en-US" dirty="0" smtClean="0"/>
              <a:t>Getting the Help You Need</a:t>
            </a:r>
            <a:endParaRPr lang="en-US" dirty="0"/>
          </a:p>
        </p:txBody>
      </p:sp>
      <p:sp>
        <p:nvSpPr>
          <p:cNvPr id="3" name="Subtitle 7"/>
          <p:cNvSpPr>
            <a:spLocks noGrp="1"/>
          </p:cNvSpPr>
          <p:nvPr>
            <p:ph type="subTitle" idx="1"/>
          </p:nvPr>
        </p:nvSpPr>
        <p:spPr>
          <a:xfrm>
            <a:off x="347472" y="4572000"/>
            <a:ext cx="6400800" cy="1752600"/>
          </a:xfrm>
        </p:spPr>
        <p:txBody>
          <a:bodyPr/>
          <a:lstStyle/>
          <a:p>
            <a:r>
              <a:rPr lang="en-US" dirty="0" smtClean="0"/>
              <a:t>Presented by [NAME]</a:t>
            </a:r>
            <a:endParaRPr lang="en-US" dirty="0"/>
          </a:p>
        </p:txBody>
      </p:sp>
    </p:spTree>
    <p:extLst>
      <p:ext uri="{BB962C8B-B14F-4D97-AF65-F5344CB8AC3E}">
        <p14:creationId xmlns:p14="http://schemas.microsoft.com/office/powerpoint/2010/main" val="278457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Help from the outside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8623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Obtain a printed copy (mail/web)</a:t>
            </a:r>
          </a:p>
          <a:p>
            <a:pPr lvl="1"/>
            <a:r>
              <a:rPr lang="en-US" dirty="0" smtClean="0"/>
              <a:t>Is care reimbursed?</a:t>
            </a:r>
          </a:p>
          <a:p>
            <a:pPr lvl="1"/>
            <a:r>
              <a:rPr lang="en-US" dirty="0" smtClean="0"/>
              <a:t>What types?</a:t>
            </a:r>
          </a:p>
          <a:p>
            <a:pPr lvl="1"/>
            <a:r>
              <a:rPr lang="en-US" dirty="0" smtClean="0"/>
              <a:t>How will care be reimbursed?</a:t>
            </a:r>
          </a:p>
          <a:p>
            <a:pPr lvl="2"/>
            <a:r>
              <a:rPr lang="en-US" dirty="0" smtClean="0"/>
              <a:t>Hours?</a:t>
            </a:r>
          </a:p>
          <a:p>
            <a:pPr lvl="2"/>
            <a:r>
              <a:rPr lang="en-US" dirty="0" smtClean="0"/>
              <a:t>Dollars?</a:t>
            </a:r>
          </a:p>
          <a:p>
            <a:pPr lvl="1"/>
            <a:r>
              <a:rPr lang="en-US" dirty="0" smtClean="0"/>
              <a:t>Physician approval</a:t>
            </a:r>
          </a:p>
          <a:p>
            <a:pPr lvl="1"/>
            <a:endParaRPr lang="en-US" dirty="0" smtClean="0"/>
          </a:p>
        </p:txBody>
      </p:sp>
      <p:sp>
        <p:nvSpPr>
          <p:cNvPr id="2" name="Title 1"/>
          <p:cNvSpPr>
            <a:spLocks noGrp="1"/>
          </p:cNvSpPr>
          <p:nvPr>
            <p:ph type="title"/>
          </p:nvPr>
        </p:nvSpPr>
        <p:spPr/>
        <p:txBody>
          <a:bodyPr>
            <a:normAutofit/>
          </a:bodyPr>
          <a:lstStyle/>
          <a:p>
            <a:r>
              <a:rPr lang="en-US" dirty="0" smtClean="0"/>
              <a:t>Know your insurance policy</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607121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U.S</a:t>
            </a:r>
            <a:r>
              <a:rPr lang="en-US" dirty="0"/>
              <a:t>. </a:t>
            </a:r>
            <a:r>
              <a:rPr lang="en-US" dirty="0">
                <a:hlinkClick r:id="rId3"/>
              </a:rPr>
              <a:t>Administration on Aging</a:t>
            </a:r>
            <a:r>
              <a:rPr lang="en-US" dirty="0"/>
              <a:t> </a:t>
            </a:r>
          </a:p>
          <a:p>
            <a:r>
              <a:rPr lang="en-US" u="sng" dirty="0" smtClean="0">
                <a:hlinkClick r:id="rId4"/>
              </a:rPr>
              <a:t>Alzheimer’s Association</a:t>
            </a:r>
            <a:endParaRPr lang="en-US" u="sng" dirty="0" smtClean="0"/>
          </a:p>
          <a:p>
            <a:r>
              <a:rPr lang="en-US" u="sng" dirty="0" smtClean="0">
                <a:hlinkClick r:id="rId5"/>
              </a:rPr>
              <a:t>Brain </a:t>
            </a:r>
            <a:r>
              <a:rPr lang="en-US" u="sng" dirty="0">
                <a:hlinkClick r:id="rId5"/>
              </a:rPr>
              <a:t>Injury Association of America (BIAA</a:t>
            </a:r>
            <a:r>
              <a:rPr lang="en-US" u="sng" dirty="0" smtClean="0">
                <a:hlinkClick r:id="rId5"/>
              </a:rPr>
              <a:t>)</a:t>
            </a:r>
            <a:r>
              <a:rPr lang="en-US" dirty="0"/>
              <a:t> </a:t>
            </a:r>
            <a:r>
              <a:rPr lang="en-US" dirty="0" smtClean="0"/>
              <a:t>local chapter</a:t>
            </a:r>
            <a:endParaRPr lang="en-US" dirty="0"/>
          </a:p>
          <a:p>
            <a:r>
              <a:rPr lang="en-US" dirty="0" smtClean="0"/>
              <a:t>Your state’s Department of Rehabilitation Services</a:t>
            </a:r>
          </a:p>
          <a:p>
            <a:r>
              <a:rPr lang="en-US" dirty="0" smtClean="0"/>
              <a:t>Local Health and Human Services office</a:t>
            </a:r>
          </a:p>
          <a:p>
            <a:r>
              <a:rPr lang="en-US" dirty="0" smtClean="0"/>
              <a:t>Problems?</a:t>
            </a:r>
          </a:p>
          <a:p>
            <a:pPr lvl="1"/>
            <a:r>
              <a:rPr lang="en-US" dirty="0" smtClean="0"/>
              <a:t>Hospital social worker</a:t>
            </a:r>
          </a:p>
          <a:p>
            <a:pPr lvl="1"/>
            <a:r>
              <a:rPr lang="en-US" dirty="0" smtClean="0"/>
              <a:t>Clinic social worker</a:t>
            </a:r>
          </a:p>
        </p:txBody>
      </p:sp>
      <p:sp>
        <p:nvSpPr>
          <p:cNvPr id="2" name="Title 1"/>
          <p:cNvSpPr>
            <a:spLocks noGrp="1"/>
          </p:cNvSpPr>
          <p:nvPr>
            <p:ph type="title"/>
          </p:nvPr>
        </p:nvSpPr>
        <p:spPr/>
        <p:txBody>
          <a:bodyPr>
            <a:normAutofit/>
          </a:bodyPr>
          <a:lstStyle/>
          <a:p>
            <a:r>
              <a:rPr lang="en-US" dirty="0" smtClean="0"/>
              <a:t>Community resources</a:t>
            </a:r>
            <a:endParaRPr lang="en-US" dirty="0"/>
          </a:p>
        </p:txBody>
      </p:sp>
      <p:pic>
        <p:nvPicPr>
          <p:cNvPr id="5" name="Content Placeholder 4" descr="ABTAWordTemplatev2.jpg"/>
          <p:cNvPicPr>
            <a:picLocks/>
          </p:cNvPicPr>
          <p:nvPr/>
        </p:nvPicPr>
        <p:blipFill rotWithShape="1">
          <a:blip r:embed="rId6"/>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229625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Check insurance policy</a:t>
            </a:r>
          </a:p>
          <a:p>
            <a:r>
              <a:rPr lang="en-US" dirty="0" smtClean="0"/>
              <a:t>Types of home care</a:t>
            </a:r>
          </a:p>
          <a:p>
            <a:pPr lvl="1"/>
            <a:r>
              <a:rPr lang="en-US" dirty="0" smtClean="0"/>
              <a:t>Non-medical, companion</a:t>
            </a:r>
          </a:p>
          <a:p>
            <a:pPr lvl="1"/>
            <a:r>
              <a:rPr lang="en-US" dirty="0" smtClean="0"/>
              <a:t>Hygiene, personal</a:t>
            </a:r>
          </a:p>
          <a:p>
            <a:pPr lvl="1"/>
            <a:r>
              <a:rPr lang="en-US" dirty="0" smtClean="0"/>
              <a:t>Household </a:t>
            </a:r>
          </a:p>
          <a:p>
            <a:pPr lvl="1"/>
            <a:r>
              <a:rPr lang="en-US" dirty="0" smtClean="0"/>
              <a:t>Skilled medical</a:t>
            </a:r>
          </a:p>
          <a:p>
            <a:r>
              <a:rPr lang="en-US" dirty="0" smtClean="0"/>
              <a:t>Finding home care</a:t>
            </a:r>
          </a:p>
          <a:p>
            <a:pPr lvl="1"/>
            <a:r>
              <a:rPr lang="en-US" dirty="0" smtClean="0"/>
              <a:t>Define needs</a:t>
            </a:r>
          </a:p>
          <a:p>
            <a:pPr lvl="1"/>
            <a:r>
              <a:rPr lang="en-US" dirty="0" smtClean="0"/>
              <a:t>Individual or agency?</a:t>
            </a:r>
          </a:p>
          <a:p>
            <a:pPr lvl="1"/>
            <a:r>
              <a:rPr lang="en-US" dirty="0" smtClean="0"/>
              <a:t>Ask for referrals</a:t>
            </a:r>
          </a:p>
          <a:p>
            <a:pPr lvl="2"/>
            <a:r>
              <a:rPr lang="en-US" dirty="0" smtClean="0"/>
              <a:t>Friends/family</a:t>
            </a:r>
          </a:p>
          <a:p>
            <a:pPr lvl="2"/>
            <a:r>
              <a:rPr lang="en-US" dirty="0" smtClean="0">
                <a:hlinkClick r:id="rId3"/>
              </a:rPr>
              <a:t>Alzheimer's Association</a:t>
            </a:r>
            <a:endParaRPr lang="en-US" dirty="0" smtClean="0"/>
          </a:p>
          <a:p>
            <a:endParaRPr lang="en-US" dirty="0"/>
          </a:p>
        </p:txBody>
      </p:sp>
      <p:sp>
        <p:nvSpPr>
          <p:cNvPr id="2" name="Title 1"/>
          <p:cNvSpPr>
            <a:spLocks noGrp="1"/>
          </p:cNvSpPr>
          <p:nvPr>
            <p:ph type="title"/>
          </p:nvPr>
        </p:nvSpPr>
        <p:spPr/>
        <p:txBody>
          <a:bodyPr/>
          <a:lstStyle/>
          <a:p>
            <a:r>
              <a:rPr lang="en-US" dirty="0" smtClean="0"/>
              <a:t>Home care options</a:t>
            </a:r>
            <a:endParaRPr lang="en-US" dirty="0"/>
          </a:p>
        </p:txBody>
      </p:sp>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884031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Not the same as end-of-life or hospice</a:t>
            </a:r>
          </a:p>
          <a:p>
            <a:r>
              <a:rPr lang="en-US" dirty="0" smtClean="0"/>
              <a:t>For serious illnesses</a:t>
            </a:r>
          </a:p>
          <a:p>
            <a:r>
              <a:rPr lang="en-US" dirty="0" smtClean="0"/>
              <a:t>Works alongside treatment</a:t>
            </a:r>
          </a:p>
          <a:p>
            <a:r>
              <a:rPr lang="en-US" dirty="0" smtClean="0"/>
              <a:t>Team support</a:t>
            </a:r>
          </a:p>
          <a:p>
            <a:pPr lvl="1"/>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Palliative Care</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490483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End-of-life care/treatment stops</a:t>
            </a:r>
          </a:p>
          <a:p>
            <a:r>
              <a:rPr lang="en-US" dirty="0" smtClean="0"/>
              <a:t>Can be in facility or at home</a:t>
            </a:r>
          </a:p>
          <a:p>
            <a:r>
              <a:rPr lang="en-US" dirty="0" smtClean="0"/>
              <a:t>Goal: allow dignity/comfort for patient</a:t>
            </a:r>
          </a:p>
          <a:p>
            <a:r>
              <a:rPr lang="en-US" dirty="0" smtClean="0"/>
              <a:t>Usually at least partially covered under insurance</a:t>
            </a:r>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Hospice</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308478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and legal help</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4117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pPr marL="171450" indent="-171450">
              <a:buFont typeface="Arial" panose="020B0604020202020204" pitchFamily="34" charset="0"/>
              <a:buChar char="•"/>
            </a:pPr>
            <a:r>
              <a:rPr lang="en-US" dirty="0" smtClean="0"/>
              <a:t>Hospital </a:t>
            </a:r>
            <a:r>
              <a:rPr lang="en-US" dirty="0"/>
              <a:t>social </a:t>
            </a:r>
            <a:r>
              <a:rPr lang="en-US" dirty="0" smtClean="0"/>
              <a:t>worker</a:t>
            </a:r>
          </a:p>
          <a:p>
            <a:pPr marL="171450" indent="-171450">
              <a:buFont typeface="Arial" panose="020B0604020202020204" pitchFamily="34" charset="0"/>
              <a:buChar char="•"/>
            </a:pPr>
            <a:r>
              <a:rPr lang="en-US" dirty="0" smtClean="0">
                <a:hlinkClick r:id="rId3"/>
              </a:rPr>
              <a:t>ABTA </a:t>
            </a:r>
            <a:r>
              <a:rPr lang="en-US" dirty="0">
                <a:hlinkClick r:id="rId3"/>
              </a:rPr>
              <a:t>financial help </a:t>
            </a:r>
            <a:r>
              <a:rPr lang="en-US" dirty="0" smtClean="0">
                <a:hlinkClick r:id="rId3"/>
              </a:rPr>
              <a:t>page</a:t>
            </a:r>
            <a:endParaRPr lang="en-US" dirty="0" smtClean="0"/>
          </a:p>
          <a:p>
            <a:pPr marL="171450" indent="-171450">
              <a:buFont typeface="Arial" panose="020B0604020202020204" pitchFamily="34" charset="0"/>
              <a:buChar char="•"/>
            </a:pPr>
            <a:r>
              <a:rPr lang="en-US" dirty="0" smtClean="0"/>
              <a:t>Transportation/housing programs</a:t>
            </a:r>
            <a:endParaRPr lang="en-US" dirty="0"/>
          </a:p>
          <a:p>
            <a:pPr marL="171450" indent="-171450">
              <a:buFont typeface="Arial" panose="020B0604020202020204" pitchFamily="34" charset="0"/>
              <a:buChar char="•"/>
            </a:pPr>
            <a:r>
              <a:rPr lang="en-US" dirty="0" smtClean="0"/>
              <a:t>Employee benefits/FMLA</a:t>
            </a:r>
          </a:p>
          <a:p>
            <a:pPr marL="171450" indent="-171450">
              <a:buFont typeface="Arial" panose="020B0604020202020204" pitchFamily="34" charset="0"/>
              <a:buChar char="•"/>
            </a:pPr>
            <a:r>
              <a:rPr lang="en-US" dirty="0" smtClean="0"/>
              <a:t>Maximize </a:t>
            </a:r>
            <a:r>
              <a:rPr lang="en-US" dirty="0"/>
              <a:t>your health </a:t>
            </a:r>
            <a:r>
              <a:rPr lang="en-US" dirty="0" smtClean="0"/>
              <a:t>insurance </a:t>
            </a:r>
          </a:p>
          <a:p>
            <a:pPr marL="171450" indent="-171450">
              <a:buFont typeface="Arial" panose="020B0604020202020204" pitchFamily="34" charset="0"/>
              <a:buChar char="•"/>
            </a:pPr>
            <a:r>
              <a:rPr lang="en-US" dirty="0" smtClean="0"/>
              <a:t>Appeal </a:t>
            </a:r>
            <a:r>
              <a:rPr lang="en-US"/>
              <a:t>insurance </a:t>
            </a:r>
            <a:r>
              <a:rPr lang="en-US" smtClean="0"/>
              <a:t>decisions</a:t>
            </a:r>
            <a:endParaRPr lang="en-US" dirty="0" smtClean="0"/>
          </a:p>
        </p:txBody>
      </p:sp>
      <p:sp>
        <p:nvSpPr>
          <p:cNvPr id="2" name="Title 1"/>
          <p:cNvSpPr>
            <a:spLocks noGrp="1"/>
          </p:cNvSpPr>
          <p:nvPr>
            <p:ph type="title"/>
          </p:nvPr>
        </p:nvSpPr>
        <p:spPr/>
        <p:txBody>
          <a:bodyPr>
            <a:normAutofit fontScale="90000"/>
          </a:bodyPr>
          <a:lstStyle/>
          <a:p>
            <a:r>
              <a:rPr lang="en-US" dirty="0" smtClean="0"/>
              <a:t>Financial and legal help for brain tumor treatment</a:t>
            </a:r>
            <a:endParaRPr lang="en-US" dirty="0"/>
          </a:p>
        </p:txBody>
      </p:sp>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231428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conversation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765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new conversation</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11" name="Oval Callout 10"/>
          <p:cNvSpPr/>
          <p:nvPr/>
        </p:nvSpPr>
        <p:spPr>
          <a:xfrm>
            <a:off x="228629" y="1690258"/>
            <a:ext cx="4034413" cy="2146345"/>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What can I do?</a:t>
            </a:r>
            <a:endParaRPr lang="en-US" sz="3200" dirty="0"/>
          </a:p>
        </p:txBody>
      </p:sp>
      <p:sp>
        <p:nvSpPr>
          <p:cNvPr id="12" name="Oval Callout 11"/>
          <p:cNvSpPr/>
          <p:nvPr/>
        </p:nvSpPr>
        <p:spPr>
          <a:xfrm>
            <a:off x="1957850" y="3939250"/>
            <a:ext cx="4034413" cy="2146345"/>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How can I help?</a:t>
            </a:r>
            <a:endParaRPr lang="en-US" sz="3200" dirty="0"/>
          </a:p>
        </p:txBody>
      </p:sp>
      <p:sp>
        <p:nvSpPr>
          <p:cNvPr id="13" name="Oval Callout 12"/>
          <p:cNvSpPr/>
          <p:nvPr/>
        </p:nvSpPr>
        <p:spPr>
          <a:xfrm>
            <a:off x="4884484" y="1998199"/>
            <a:ext cx="4034413" cy="2146345"/>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solidFill>
                  <a:schemeClr val="tx1"/>
                </a:solidFill>
              </a:rPr>
              <a:t>“</a:t>
            </a:r>
            <a:r>
              <a:rPr lang="en-US" sz="3200" dirty="0">
                <a:solidFill>
                  <a:schemeClr val="tx1"/>
                </a:solidFill>
              </a:rPr>
              <a:t>Thank you! Let me look at my list</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2980369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Often, you’re not “doing fine”</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Oval Callout 2"/>
          <p:cNvSpPr/>
          <p:nvPr/>
        </p:nvSpPr>
        <p:spPr>
          <a:xfrm>
            <a:off x="145474" y="1634687"/>
            <a:ext cx="4034413" cy="2146345"/>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What can I do?</a:t>
            </a:r>
            <a:endParaRPr lang="en-US" sz="3200" dirty="0"/>
          </a:p>
        </p:txBody>
      </p:sp>
      <p:sp>
        <p:nvSpPr>
          <p:cNvPr id="11" name="Oval Callout 10"/>
          <p:cNvSpPr/>
          <p:nvPr/>
        </p:nvSpPr>
        <p:spPr>
          <a:xfrm>
            <a:off x="1583777" y="3939250"/>
            <a:ext cx="4034413" cy="2146345"/>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How can I help?</a:t>
            </a:r>
            <a:endParaRPr lang="en-US" sz="3200" dirty="0"/>
          </a:p>
        </p:txBody>
      </p:sp>
      <p:sp>
        <p:nvSpPr>
          <p:cNvPr id="12" name="Oval Callout 11"/>
          <p:cNvSpPr/>
          <p:nvPr/>
        </p:nvSpPr>
        <p:spPr>
          <a:xfrm>
            <a:off x="4884484" y="1998199"/>
            <a:ext cx="4034413" cy="2146345"/>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t>We’re ok… we’re doing fine.</a:t>
            </a:r>
            <a:endParaRPr lang="en-US" sz="3200" dirty="0"/>
          </a:p>
        </p:txBody>
      </p:sp>
    </p:spTree>
    <p:extLst>
      <p:ext uri="{BB962C8B-B14F-4D97-AF65-F5344CB8AC3E}">
        <p14:creationId xmlns:p14="http://schemas.microsoft.com/office/powerpoint/2010/main" val="150073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Phone:    1-800-886-ABTA (2282)</a:t>
            </a:r>
          </a:p>
          <a:p>
            <a:pPr marL="0" indent="0">
              <a:buNone/>
            </a:pPr>
            <a:r>
              <a:rPr lang="en-US" dirty="0" smtClean="0"/>
              <a:t>Email:      abtacares@abta.org</a:t>
            </a:r>
          </a:p>
          <a:p>
            <a:pPr marL="0" indent="0">
              <a:buNone/>
            </a:pPr>
            <a:endParaRPr lang="en-US" dirty="0" smtClean="0"/>
          </a:p>
          <a:p>
            <a:pPr marL="0" indent="0">
              <a:buNone/>
            </a:pPr>
            <a:r>
              <a:rPr lang="en-US" dirty="0" smtClean="0"/>
              <a:t>Online:     www.abta.org</a:t>
            </a:r>
          </a:p>
          <a:p>
            <a:pPr marL="457200" lvl="1" indent="0">
              <a:buNone/>
            </a:pPr>
            <a:r>
              <a:rPr lang="en-US" dirty="0" smtClean="0"/>
              <a:t>           www.facebook.com/theABTA </a:t>
            </a:r>
          </a:p>
          <a:p>
            <a:pPr marL="457200" lvl="1" indent="0">
              <a:buNone/>
            </a:pPr>
            <a:r>
              <a:rPr lang="en-US" dirty="0" smtClean="0"/>
              <a:t>           www.twitter.com/theABTA </a:t>
            </a:r>
          </a:p>
          <a:p>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638301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Everyday tasks (grocery shopping, laundry, meal preparation)</a:t>
            </a:r>
          </a:p>
          <a:p>
            <a:r>
              <a:rPr lang="en-US" dirty="0" smtClean="0"/>
              <a:t>Child care</a:t>
            </a:r>
          </a:p>
          <a:p>
            <a:r>
              <a:rPr lang="en-US" dirty="0" smtClean="0"/>
              <a:t>Pet care</a:t>
            </a:r>
          </a:p>
          <a:p>
            <a:r>
              <a:rPr lang="en-US" dirty="0" smtClean="0"/>
              <a:t>Organizing (appointments, medical records, bills)</a:t>
            </a:r>
          </a:p>
          <a:p>
            <a:r>
              <a:rPr lang="en-US" dirty="0" smtClean="0"/>
              <a:t>Financial assistance (options, applications)</a:t>
            </a:r>
          </a:p>
          <a:p>
            <a:r>
              <a:rPr lang="en-US" dirty="0" smtClean="0"/>
              <a:t>Treatment assistance (access to clinical trials, home care, etc.)</a:t>
            </a:r>
          </a:p>
          <a:p>
            <a:endParaRPr lang="en-US" dirty="0" smtClean="0"/>
          </a:p>
        </p:txBody>
      </p:sp>
      <p:sp>
        <p:nvSpPr>
          <p:cNvPr id="2" name="Title 1"/>
          <p:cNvSpPr>
            <a:spLocks noGrp="1"/>
          </p:cNvSpPr>
          <p:nvPr>
            <p:ph type="title"/>
          </p:nvPr>
        </p:nvSpPr>
        <p:spPr>
          <a:xfrm>
            <a:off x="457200" y="225653"/>
            <a:ext cx="8229600" cy="1143000"/>
          </a:xfrm>
        </p:spPr>
        <p:txBody>
          <a:bodyPr/>
          <a:lstStyle/>
          <a:p>
            <a:r>
              <a:rPr lang="en-US" dirty="0" smtClean="0"/>
              <a:t>Things you may need help with</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57312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Friends, family</a:t>
            </a:r>
          </a:p>
          <a:p>
            <a:r>
              <a:rPr lang="en-US" dirty="0" smtClean="0"/>
              <a:t>Community resources</a:t>
            </a:r>
          </a:p>
          <a:p>
            <a:r>
              <a:rPr lang="en-US" dirty="0" smtClean="0"/>
              <a:t>Home care agencies</a:t>
            </a:r>
          </a:p>
          <a:p>
            <a:r>
              <a:rPr lang="en-US" dirty="0" smtClean="0"/>
              <a:t>Financial and legal assistance</a:t>
            </a:r>
          </a:p>
          <a:p>
            <a:endParaRPr lang="en-US" dirty="0" smtClean="0"/>
          </a:p>
          <a:p>
            <a:pPr lvl="1"/>
            <a:endParaRPr lang="en-US" dirty="0" smtClean="0"/>
          </a:p>
          <a:p>
            <a:endParaRPr lang="en-US" dirty="0" smtClean="0"/>
          </a:p>
        </p:txBody>
      </p:sp>
      <p:sp>
        <p:nvSpPr>
          <p:cNvPr id="2" name="Title 1"/>
          <p:cNvSpPr>
            <a:spLocks noGrp="1"/>
          </p:cNvSpPr>
          <p:nvPr>
            <p:ph type="title"/>
          </p:nvPr>
        </p:nvSpPr>
        <p:spPr>
          <a:xfrm>
            <a:off x="457200" y="225653"/>
            <a:ext cx="8229600" cy="1143000"/>
          </a:xfrm>
        </p:spPr>
        <p:txBody>
          <a:bodyPr/>
          <a:lstStyle/>
          <a:p>
            <a:r>
              <a:rPr lang="en-US" dirty="0" smtClean="0"/>
              <a:t>Sources of help</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47681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 and family</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2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Starting the process</a:t>
            </a:r>
            <a:endParaRPr lang="en-US" dirty="0"/>
          </a:p>
        </p:txBody>
      </p:sp>
      <p:sp>
        <p:nvSpPr>
          <p:cNvPr id="3" name="Content Placeholder 2"/>
          <p:cNvSpPr>
            <a:spLocks noGrp="1"/>
          </p:cNvSpPr>
          <p:nvPr>
            <p:ph sz="half" idx="1"/>
          </p:nvPr>
        </p:nvSpPr>
        <p:spPr>
          <a:xfrm>
            <a:off x="457199" y="1600200"/>
            <a:ext cx="4634753" cy="4525963"/>
          </a:xfrm>
        </p:spPr>
        <p:txBody>
          <a:bodyPr>
            <a:normAutofit fontScale="92500"/>
          </a:bodyPr>
          <a:lstStyle/>
          <a:p>
            <a:r>
              <a:rPr lang="en-US" dirty="0" smtClean="0"/>
              <a:t>Choose a care coordinator</a:t>
            </a:r>
          </a:p>
          <a:p>
            <a:pPr lvl="1"/>
            <a:r>
              <a:rPr lang="en-US" dirty="0" smtClean="0"/>
              <a:t>Manages offers of help</a:t>
            </a:r>
          </a:p>
          <a:p>
            <a:pPr lvl="1"/>
            <a:r>
              <a:rPr lang="en-US" dirty="0" smtClean="0"/>
              <a:t>Someone you trust/feel comfortable with</a:t>
            </a:r>
          </a:p>
          <a:p>
            <a:pPr marL="457200" lvl="1" indent="0">
              <a:buNone/>
            </a:pPr>
            <a:endParaRPr lang="en-US" dirty="0" smtClean="0"/>
          </a:p>
          <a:p>
            <a:r>
              <a:rPr lang="en-US" dirty="0" smtClean="0"/>
              <a:t>Use technology</a:t>
            </a:r>
          </a:p>
          <a:p>
            <a:pPr lvl="1"/>
            <a:r>
              <a:rPr lang="en-US" dirty="0"/>
              <a:t>Free websites: </a:t>
            </a:r>
            <a:r>
              <a:rPr lang="en-US" dirty="0">
                <a:hlinkClick r:id="rId3"/>
              </a:rPr>
              <a:t>http://www.caringbridge.org</a:t>
            </a:r>
            <a:r>
              <a:rPr lang="en-US" dirty="0" smtClean="0">
                <a:hlinkClick r:id="rId3"/>
              </a:rPr>
              <a:t>/</a:t>
            </a:r>
            <a:r>
              <a:rPr lang="en-US" dirty="0" smtClean="0"/>
              <a:t> </a:t>
            </a:r>
            <a:r>
              <a:rPr lang="en-US" dirty="0">
                <a:hlinkClick r:id="rId4"/>
              </a:rPr>
              <a:t>http://lotsahelpinghands.com</a:t>
            </a:r>
            <a:r>
              <a:rPr lang="en-US" dirty="0" smtClean="0">
                <a:hlinkClick r:id="rId4"/>
              </a:rPr>
              <a:t>/</a:t>
            </a:r>
            <a:r>
              <a:rPr lang="en-US" dirty="0" smtClean="0"/>
              <a:t> </a:t>
            </a:r>
            <a:r>
              <a:rPr lang="en-US" dirty="0">
                <a:hlinkClick r:id="rId5"/>
              </a:rPr>
              <a:t>https://www.mylifeline.org</a:t>
            </a:r>
            <a:r>
              <a:rPr lang="en-US" dirty="0" smtClean="0">
                <a:hlinkClick r:id="rId5"/>
              </a:rPr>
              <a:t>/</a:t>
            </a:r>
            <a:endParaRPr lang="en-US" dirty="0" smtClean="0"/>
          </a:p>
          <a:p>
            <a:pPr lvl="1"/>
            <a:r>
              <a:rPr lang="en-US" dirty="0" smtClean="0"/>
              <a:t>Existing technology: Email, Facebook, online calendars, etc.</a:t>
            </a:r>
          </a:p>
          <a:p>
            <a:pPr lvl="1"/>
            <a:endParaRPr lang="en-US" dirty="0" smtClean="0"/>
          </a:p>
        </p:txBody>
      </p:sp>
      <p:pic>
        <p:nvPicPr>
          <p:cNvPr id="5" name="Content Placeholder 4" descr="ABTAWordTemplatev2.jpg"/>
          <p:cNvPicPr>
            <a:picLocks/>
          </p:cNvPicPr>
          <p:nvPr/>
        </p:nvPicPr>
        <p:blipFill rotWithShape="1">
          <a:blip r:embed="rId6"/>
          <a:srcRect t="2935" r="-525" b="93602"/>
          <a:stretch/>
        </p:blipFill>
        <p:spPr>
          <a:xfrm flipV="1">
            <a:off x="0" y="1300228"/>
            <a:ext cx="9144000" cy="287383"/>
          </a:xfrm>
          <a:prstGeom prst="rect">
            <a:avLst/>
          </a:prstGeom>
        </p:spPr>
      </p:pic>
      <p:sp>
        <p:nvSpPr>
          <p:cNvPr id="7" name="TextBox 6"/>
          <p:cNvSpPr txBox="1"/>
          <p:nvPr/>
        </p:nvSpPr>
        <p:spPr>
          <a:xfrm>
            <a:off x="5368767" y="1587611"/>
            <a:ext cx="2587925" cy="4524315"/>
          </a:xfrm>
          <a:prstGeom prst="rect">
            <a:avLst/>
          </a:prstGeom>
          <a:noFill/>
        </p:spPr>
        <p:txBody>
          <a:bodyPr wrap="square" rtlCol="0">
            <a:spAutoFit/>
          </a:bodyPr>
          <a:lstStyle/>
          <a:p>
            <a:r>
              <a:rPr lang="en-US" sz="2400" i="1" dirty="0" smtClean="0">
                <a:solidFill>
                  <a:srgbClr val="7030A0"/>
                </a:solidFill>
              </a:rPr>
              <a:t>“I </a:t>
            </a:r>
            <a:r>
              <a:rPr lang="en-US" sz="2400" i="1" dirty="0">
                <a:solidFill>
                  <a:srgbClr val="7030A0"/>
                </a:solidFill>
              </a:rPr>
              <a:t>made a group on Facebook and posted every few days about my husband’s status as well as requests for help. For example, I’d ask, ‘Could someone help me research this?’ and I’d get so much in </a:t>
            </a:r>
            <a:r>
              <a:rPr lang="en-US" sz="2400" i="1">
                <a:solidFill>
                  <a:srgbClr val="7030A0"/>
                </a:solidFill>
              </a:rPr>
              <a:t>return</a:t>
            </a:r>
            <a:r>
              <a:rPr lang="en-US" sz="2400" i="1" smtClean="0">
                <a:solidFill>
                  <a:srgbClr val="7030A0"/>
                </a:solidFill>
              </a:rPr>
              <a:t>.”</a:t>
            </a:r>
            <a:endParaRPr lang="en-US" sz="2400" dirty="0">
              <a:solidFill>
                <a:srgbClr val="7030A0"/>
              </a:solidFill>
            </a:endParaRPr>
          </a:p>
        </p:txBody>
      </p:sp>
    </p:spTree>
    <p:extLst>
      <p:ext uri="{BB962C8B-B14F-4D97-AF65-F5344CB8AC3E}">
        <p14:creationId xmlns:p14="http://schemas.microsoft.com/office/powerpoint/2010/main" val="471209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599" cy="4525963"/>
          </a:xfrm>
        </p:spPr>
        <p:txBody>
          <a:bodyPr>
            <a:normAutofit fontScale="85000" lnSpcReduction="20000"/>
          </a:bodyPr>
          <a:lstStyle/>
          <a:p>
            <a:pPr marL="57150" indent="0">
              <a:buNone/>
            </a:pPr>
            <a:r>
              <a:rPr lang="en-US" dirty="0" smtClean="0"/>
              <a:t>Friends and family can help with:</a:t>
            </a:r>
          </a:p>
          <a:p>
            <a:pPr marL="57150" indent="0">
              <a:buNone/>
            </a:pPr>
            <a:endParaRPr lang="en-US" dirty="0" smtClean="0"/>
          </a:p>
          <a:p>
            <a:r>
              <a:rPr lang="en-US" dirty="0"/>
              <a:t>Household </a:t>
            </a:r>
            <a:r>
              <a:rPr lang="en-US" dirty="0" smtClean="0"/>
              <a:t>tasks</a:t>
            </a:r>
          </a:p>
          <a:p>
            <a:pPr lvl="1"/>
            <a:r>
              <a:rPr lang="en-US" dirty="0"/>
              <a:t>G</a:t>
            </a:r>
            <a:r>
              <a:rPr lang="en-US" dirty="0" smtClean="0"/>
              <a:t>rocery shopping</a:t>
            </a:r>
          </a:p>
          <a:p>
            <a:pPr lvl="1"/>
            <a:r>
              <a:rPr lang="en-US" dirty="0" smtClean="0"/>
              <a:t>Cooking, cleaning</a:t>
            </a:r>
            <a:r>
              <a:rPr lang="en-US" dirty="0"/>
              <a:t>, </a:t>
            </a:r>
            <a:r>
              <a:rPr lang="en-US" dirty="0" smtClean="0"/>
              <a:t>laundry</a:t>
            </a:r>
          </a:p>
          <a:p>
            <a:pPr lvl="1"/>
            <a:r>
              <a:rPr lang="en-US" dirty="0" smtClean="0"/>
              <a:t>Small </a:t>
            </a:r>
            <a:r>
              <a:rPr lang="en-US" dirty="0"/>
              <a:t>home </a:t>
            </a:r>
            <a:r>
              <a:rPr lang="en-US" dirty="0" smtClean="0"/>
              <a:t>repairs, mowing the lawn</a:t>
            </a:r>
          </a:p>
          <a:p>
            <a:pPr lvl="1"/>
            <a:r>
              <a:rPr lang="en-US" dirty="0" smtClean="0"/>
              <a:t>Walking </a:t>
            </a:r>
            <a:r>
              <a:rPr lang="en-US" dirty="0"/>
              <a:t>the </a:t>
            </a:r>
            <a:r>
              <a:rPr lang="en-US" dirty="0" smtClean="0"/>
              <a:t>dog</a:t>
            </a:r>
          </a:p>
          <a:p>
            <a:pPr lvl="1"/>
            <a:r>
              <a:rPr lang="en-US" dirty="0" smtClean="0"/>
              <a:t>Taking </a:t>
            </a:r>
            <a:r>
              <a:rPr lang="en-US" dirty="0"/>
              <a:t>out </a:t>
            </a:r>
            <a:r>
              <a:rPr lang="en-US" dirty="0" smtClean="0"/>
              <a:t>trash</a:t>
            </a:r>
          </a:p>
          <a:p>
            <a:pPr lvl="1"/>
            <a:r>
              <a:rPr lang="en-US" dirty="0" smtClean="0"/>
              <a:t>Pick </a:t>
            </a:r>
            <a:r>
              <a:rPr lang="en-US" dirty="0"/>
              <a:t>up/drop off dry </a:t>
            </a:r>
            <a:r>
              <a:rPr lang="en-US" dirty="0" smtClean="0"/>
              <a:t>cleaning</a:t>
            </a:r>
          </a:p>
          <a:p>
            <a:pPr lvl="1"/>
            <a:r>
              <a:rPr lang="en-US" dirty="0" smtClean="0"/>
              <a:t>Pharmacy runs</a:t>
            </a:r>
          </a:p>
          <a:p>
            <a:pPr marL="457200" lvl="1" indent="0">
              <a:buNone/>
            </a:pPr>
            <a:endParaRPr lang="en-US" dirty="0" smtClean="0"/>
          </a:p>
          <a:p>
            <a:r>
              <a:rPr lang="en-US" dirty="0" smtClean="0"/>
              <a:t>Child care</a:t>
            </a:r>
          </a:p>
          <a:p>
            <a:pPr lvl="1"/>
            <a:r>
              <a:rPr lang="en-US" dirty="0" smtClean="0"/>
              <a:t>Homework</a:t>
            </a:r>
          </a:p>
          <a:p>
            <a:pPr lvl="1"/>
            <a:r>
              <a:rPr lang="en-US" dirty="0" smtClean="0"/>
              <a:t>Driving to/from activities</a:t>
            </a:r>
          </a:p>
          <a:p>
            <a:pPr lvl="1"/>
            <a:r>
              <a:rPr lang="en-US" dirty="0" smtClean="0"/>
              <a:t>Helping organize schedules</a:t>
            </a:r>
            <a:endParaRPr lang="en-US" dirty="0"/>
          </a:p>
          <a:p>
            <a:pPr lvl="1"/>
            <a:endParaRPr lang="en-US" dirty="0"/>
          </a:p>
          <a:p>
            <a:r>
              <a:rPr lang="en-US" dirty="0"/>
              <a:t>Transportation for you, the patient or your </a:t>
            </a:r>
            <a:r>
              <a:rPr lang="en-US" dirty="0" smtClean="0"/>
              <a:t>children</a:t>
            </a:r>
            <a:endParaRPr lang="en-US" dirty="0"/>
          </a:p>
          <a:p>
            <a:pPr marL="57150" indent="0">
              <a:buNone/>
            </a:pPr>
            <a:endParaRPr lang="en-US" dirty="0" smtClean="0"/>
          </a:p>
          <a:p>
            <a:endParaRPr lang="en-US" dirty="0" smtClean="0"/>
          </a:p>
        </p:txBody>
      </p:sp>
      <p:sp>
        <p:nvSpPr>
          <p:cNvPr id="2" name="Title 1"/>
          <p:cNvSpPr>
            <a:spLocks noGrp="1"/>
          </p:cNvSpPr>
          <p:nvPr>
            <p:ph type="title"/>
          </p:nvPr>
        </p:nvSpPr>
        <p:spPr/>
        <p:txBody>
          <a:bodyPr>
            <a:normAutofit/>
          </a:bodyPr>
          <a:lstStyle/>
          <a:p>
            <a:r>
              <a:rPr lang="en-US" dirty="0" smtClean="0"/>
              <a:t>Get specific</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141853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599" cy="4525963"/>
          </a:xfrm>
        </p:spPr>
        <p:txBody>
          <a:bodyPr>
            <a:normAutofit/>
          </a:bodyPr>
          <a:lstStyle/>
          <a:p>
            <a:pPr marL="57150" indent="0">
              <a:buNone/>
            </a:pPr>
            <a:r>
              <a:rPr lang="en-US" dirty="0" smtClean="0"/>
              <a:t>Friends and family can help with:</a:t>
            </a:r>
          </a:p>
          <a:p>
            <a:r>
              <a:rPr lang="en-US" dirty="0" smtClean="0"/>
              <a:t>Communication</a:t>
            </a:r>
          </a:p>
          <a:p>
            <a:pPr lvl="1"/>
            <a:r>
              <a:rPr lang="en-US" dirty="0" smtClean="0"/>
              <a:t>Informing </a:t>
            </a:r>
            <a:r>
              <a:rPr lang="en-US" dirty="0"/>
              <a:t>family and friends about the patient’s </a:t>
            </a:r>
            <a:r>
              <a:rPr lang="en-US" dirty="0" smtClean="0"/>
              <a:t>status</a:t>
            </a:r>
          </a:p>
          <a:p>
            <a:pPr lvl="1"/>
            <a:r>
              <a:rPr lang="en-US" dirty="0" smtClean="0"/>
              <a:t>Coordinating support </a:t>
            </a:r>
            <a:r>
              <a:rPr lang="en-US" dirty="0"/>
              <a:t>and </a:t>
            </a:r>
            <a:r>
              <a:rPr lang="en-US" dirty="0" smtClean="0"/>
              <a:t>help</a:t>
            </a:r>
            <a:endParaRPr lang="en-US" dirty="0"/>
          </a:p>
          <a:p>
            <a:r>
              <a:rPr lang="en-US" dirty="0" smtClean="0"/>
              <a:t>Organization</a:t>
            </a:r>
          </a:p>
          <a:p>
            <a:pPr lvl="1"/>
            <a:r>
              <a:rPr lang="en-US" dirty="0" smtClean="0"/>
              <a:t>Scheduling </a:t>
            </a:r>
            <a:r>
              <a:rPr lang="en-US" dirty="0"/>
              <a:t>both medical and non-medical </a:t>
            </a:r>
            <a:r>
              <a:rPr lang="en-US" dirty="0" smtClean="0"/>
              <a:t>appointments</a:t>
            </a:r>
          </a:p>
          <a:p>
            <a:pPr lvl="1"/>
            <a:r>
              <a:rPr lang="en-US" dirty="0" smtClean="0"/>
              <a:t>Organizing </a:t>
            </a:r>
            <a:r>
              <a:rPr lang="en-US" dirty="0"/>
              <a:t>insurance and medical </a:t>
            </a:r>
            <a:r>
              <a:rPr lang="en-US" dirty="0" smtClean="0"/>
              <a:t>paperwork</a:t>
            </a:r>
          </a:p>
          <a:p>
            <a:r>
              <a:rPr lang="en-US" dirty="0" smtClean="0"/>
              <a:t>Patient help</a:t>
            </a:r>
          </a:p>
          <a:p>
            <a:pPr lvl="1"/>
            <a:r>
              <a:rPr lang="en-US" dirty="0" smtClean="0"/>
              <a:t>Spend time with patient</a:t>
            </a:r>
          </a:p>
          <a:p>
            <a:pPr lvl="1"/>
            <a:r>
              <a:rPr lang="en-US" dirty="0" smtClean="0"/>
              <a:t>Help with patient hygiene (washing hair, doing nails)</a:t>
            </a:r>
          </a:p>
          <a:p>
            <a:pPr lvl="1"/>
            <a:r>
              <a:rPr lang="en-US" dirty="0" smtClean="0"/>
              <a:t>Move patient when needed</a:t>
            </a:r>
          </a:p>
          <a:p>
            <a:pPr marL="57150" indent="0">
              <a:buNone/>
            </a:pPr>
            <a:endParaRPr lang="en-US" dirty="0" smtClean="0"/>
          </a:p>
          <a:p>
            <a:endParaRPr lang="en-US" dirty="0" smtClean="0"/>
          </a:p>
        </p:txBody>
      </p:sp>
      <p:sp>
        <p:nvSpPr>
          <p:cNvPr id="2" name="Title 1"/>
          <p:cNvSpPr>
            <a:spLocks noGrp="1"/>
          </p:cNvSpPr>
          <p:nvPr>
            <p:ph type="title"/>
          </p:nvPr>
        </p:nvSpPr>
        <p:spPr/>
        <p:txBody>
          <a:bodyPr>
            <a:normAutofit/>
          </a:bodyPr>
          <a:lstStyle/>
          <a:p>
            <a:r>
              <a:rPr lang="en-US" dirty="0" smtClean="0"/>
              <a:t>Get specific (cont.)</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411065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sz="half" idx="1"/>
          </p:nvPr>
        </p:nvSpPr>
        <p:spPr/>
        <p:txBody>
          <a:bodyPr/>
          <a:lstStyle/>
          <a:p>
            <a:r>
              <a:rPr lang="en-US" dirty="0" smtClean="0"/>
              <a:t>Who you know and what they do best</a:t>
            </a:r>
          </a:p>
          <a:p>
            <a:endParaRPr lang="en-US" dirty="0"/>
          </a:p>
          <a:p>
            <a:r>
              <a:rPr lang="en-US" dirty="0" smtClean="0"/>
              <a:t>Well-wishers may not know what to do</a:t>
            </a:r>
          </a:p>
          <a:p>
            <a:pPr lvl="1"/>
            <a:r>
              <a:rPr lang="en-US" dirty="0"/>
              <a:t>Get specific</a:t>
            </a:r>
          </a:p>
          <a:p>
            <a:pPr lvl="1"/>
            <a:r>
              <a:rPr lang="en-US" dirty="0" smtClean="0"/>
              <a:t>ABTA resource: “</a:t>
            </a:r>
            <a:r>
              <a:rPr lang="en-US" dirty="0" smtClean="0">
                <a:hlinkClick r:id="rId3"/>
              </a:rPr>
              <a:t>How extended family and friends can help brain tumor patients</a:t>
            </a:r>
            <a:r>
              <a:rPr lang="en-US" dirty="0" smtClean="0"/>
              <a:t>”</a:t>
            </a:r>
          </a:p>
        </p:txBody>
      </p:sp>
      <p:sp>
        <p:nvSpPr>
          <p:cNvPr id="4" name="TextBox 3"/>
          <p:cNvSpPr txBox="1"/>
          <p:nvPr/>
        </p:nvSpPr>
        <p:spPr>
          <a:xfrm>
            <a:off x="4660323" y="1745673"/>
            <a:ext cx="4026477" cy="3416320"/>
          </a:xfrm>
          <a:prstGeom prst="rect">
            <a:avLst/>
          </a:prstGeom>
          <a:noFill/>
        </p:spPr>
        <p:txBody>
          <a:bodyPr wrap="square" rtlCol="0">
            <a:spAutoFit/>
          </a:bodyPr>
          <a:lstStyle/>
          <a:p>
            <a:pPr algn="ctr"/>
            <a:r>
              <a:rPr lang="en-US" sz="2800" i="1" dirty="0" smtClean="0">
                <a:solidFill>
                  <a:srgbClr val="7030A0"/>
                </a:solidFill>
              </a:rPr>
              <a:t>“My </a:t>
            </a:r>
            <a:r>
              <a:rPr lang="en-US" sz="2800" i="1" dirty="0">
                <a:solidFill>
                  <a:srgbClr val="7030A0"/>
                </a:solidFill>
              </a:rPr>
              <a:t>sister offered to stay with my husband while I got a massage. She insisted. It felt strange at first, but then I was really </a:t>
            </a:r>
            <a:r>
              <a:rPr lang="en-US" sz="2800" i="1" dirty="0" smtClean="0">
                <a:solidFill>
                  <a:srgbClr val="7030A0"/>
                </a:solidFill>
              </a:rPr>
              <a:t>grateful.” </a:t>
            </a:r>
          </a:p>
          <a:p>
            <a:pPr algn="ctr"/>
            <a:r>
              <a:rPr lang="en-US" sz="2400" i="1" dirty="0" smtClean="0">
                <a:solidFill>
                  <a:srgbClr val="7030A0"/>
                </a:solidFill>
              </a:rPr>
              <a:t>~ brain tumor patient caregiver</a:t>
            </a:r>
            <a:endParaRPr lang="en-US" sz="2400" dirty="0">
              <a:solidFill>
                <a:srgbClr val="7030A0"/>
              </a:solidFill>
            </a:endParaRPr>
          </a:p>
        </p:txBody>
      </p:sp>
      <p:pic>
        <p:nvPicPr>
          <p:cNvPr id="6"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44049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10038</TotalTime>
  <Words>2642</Words>
  <Application>Microsoft Office PowerPoint</Application>
  <PresentationFormat>On-screen Show (4:3)</PresentationFormat>
  <Paragraphs>275</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Getting the Help You Need</vt:lpstr>
      <vt:lpstr>Often, you’re not “doing fine”</vt:lpstr>
      <vt:lpstr>Things you may need help with</vt:lpstr>
      <vt:lpstr>Sources of help</vt:lpstr>
      <vt:lpstr>Friends and family</vt:lpstr>
      <vt:lpstr>Starting the process</vt:lpstr>
      <vt:lpstr>Get specific</vt:lpstr>
      <vt:lpstr>Get specific (cont.)</vt:lpstr>
      <vt:lpstr>Keep in mind…</vt:lpstr>
      <vt:lpstr>Getting Help from the outside</vt:lpstr>
      <vt:lpstr>Know your insurance policy</vt:lpstr>
      <vt:lpstr>Community resources</vt:lpstr>
      <vt:lpstr>Home care options</vt:lpstr>
      <vt:lpstr>Palliative Care</vt:lpstr>
      <vt:lpstr>Hospice</vt:lpstr>
      <vt:lpstr>FINANCIAL and legal help</vt:lpstr>
      <vt:lpstr>Financial and legal help for brain tumor treatment</vt:lpstr>
      <vt:lpstr>Changing the conversation</vt:lpstr>
      <vt:lpstr>A new conversation</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Keegan</dc:creator>
  <cp:lastModifiedBy>Vincent Rock</cp:lastModifiedBy>
  <cp:revision>202</cp:revision>
  <cp:lastPrinted>2014-11-21T14:50:36Z</cp:lastPrinted>
  <dcterms:created xsi:type="dcterms:W3CDTF">2014-04-08T23:27:23Z</dcterms:created>
  <dcterms:modified xsi:type="dcterms:W3CDTF">2017-03-27T21:33:30Z</dcterms:modified>
</cp:coreProperties>
</file>