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98" r:id="rId3"/>
    <p:sldId id="339" r:id="rId4"/>
    <p:sldId id="340" r:id="rId5"/>
    <p:sldId id="341" r:id="rId6"/>
    <p:sldId id="335" r:id="rId7"/>
    <p:sldId id="342" r:id="rId8"/>
    <p:sldId id="343" r:id="rId9"/>
    <p:sldId id="344" r:id="rId10"/>
    <p:sldId id="345" r:id="rId11"/>
    <p:sldId id="346" r:id="rId12"/>
    <p:sldId id="354" r:id="rId13"/>
    <p:sldId id="355" r:id="rId14"/>
    <p:sldId id="348" r:id="rId15"/>
    <p:sldId id="347" r:id="rId16"/>
    <p:sldId id="349" r:id="rId17"/>
    <p:sldId id="350" r:id="rId18"/>
    <p:sldId id="351" r:id="rId19"/>
    <p:sldId id="352" r:id="rId20"/>
    <p:sldId id="331" r:id="rId21"/>
    <p:sldId id="356" r:id="rId22"/>
    <p:sldId id="357" r:id="rId23"/>
    <p:sldId id="358" r:id="rId24"/>
    <p:sldId id="338" r:id="rId25"/>
    <p:sldId id="337" r:id="rId26"/>
    <p:sldId id="297"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Rock" initials="VR" lastIdx="2" clrIdx="0">
    <p:extLst>
      <p:ext uri="{19B8F6BF-5375-455C-9EA6-DF929625EA0E}">
        <p15:presenceInfo xmlns:p15="http://schemas.microsoft.com/office/powerpoint/2012/main" userId="S-1-5-21-1547161642-492894223-682003330-2232" providerId="AD"/>
      </p:ext>
    </p:extLst>
  </p:cmAuthor>
  <p:cmAuthor id="2" name="Sandy Abraham" initials="SA" lastIdx="2" clrIdx="1">
    <p:extLst>
      <p:ext uri="{19B8F6BF-5375-455C-9EA6-DF929625EA0E}">
        <p15:presenceInfo xmlns:p15="http://schemas.microsoft.com/office/powerpoint/2012/main" userId="S-1-5-21-1547161642-492894223-682003330-2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399" autoAdjust="0"/>
  </p:normalViewPr>
  <p:slideViewPr>
    <p:cSldViewPr snapToGrid="0" snapToObjects="1">
      <p:cViewPr varScale="1">
        <p:scale>
          <a:sx n="51" d="100"/>
          <a:sy n="51" d="100"/>
        </p:scale>
        <p:origin x="213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1-25T10:58:45.614" idx="1">
    <p:pos x="10" y="10"/>
    <p:text>This may be confusing. GBM treatment usually includes craniotomy, making treatment much more than $30k per year (at least in the first year).</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BDD525-308C-422C-9A53-F635C572573F}" type="datetimeFigureOut">
              <a:rPr lang="en-US" smtClean="0"/>
              <a:t>3/27/2017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BEFD36-FC61-4D8E-BC64-19555B23A7C6}" type="slidenum">
              <a:rPr lang="en-US" smtClean="0"/>
              <a:t>‹#›</a:t>
            </a:fld>
            <a:endParaRPr lang="en-US"/>
          </a:p>
        </p:txBody>
      </p:sp>
    </p:spTree>
    <p:extLst>
      <p:ext uri="{BB962C8B-B14F-4D97-AF65-F5344CB8AC3E}">
        <p14:creationId xmlns:p14="http://schemas.microsoft.com/office/powerpoint/2010/main" val="181696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4BF27F-AA51-4846-91F4-17513EB1B688}" type="datetimeFigureOut">
              <a:rPr lang="en-US" smtClean="0"/>
              <a:t>3/27/2017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95D16D-A1CA-45DA-B927-A6A401A0DAE7}" type="slidenum">
              <a:rPr lang="en-US" smtClean="0"/>
              <a:t>‹#›</a:t>
            </a:fld>
            <a:endParaRPr lang="en-US"/>
          </a:p>
        </p:txBody>
      </p:sp>
    </p:spTree>
    <p:extLst>
      <p:ext uri="{BB962C8B-B14F-4D97-AF65-F5344CB8AC3E}">
        <p14:creationId xmlns:p14="http://schemas.microsoft.com/office/powerpoint/2010/main" val="122693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today’s meeting.  Today’s presentation is</a:t>
            </a:r>
            <a:r>
              <a:rPr lang="en-US" baseline="0" dirty="0" smtClean="0"/>
              <a:t> brought to you by </a:t>
            </a:r>
            <a:r>
              <a:rPr lang="en-US" dirty="0" smtClean="0"/>
              <a:t>the American Brain Tumor Associatio</a:t>
            </a:r>
            <a:r>
              <a:rPr lang="en-US" baseline="0" dirty="0" smtClean="0"/>
              <a:t>n about the financial and legal aspects of having a brain tumor.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[NAME] and [BACKGROUND].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Let’s get started.</a:t>
            </a:r>
            <a:endParaRPr lang="en-GB" b="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a:t>
            </a:fld>
            <a:endParaRPr lang="en-US"/>
          </a:p>
        </p:txBody>
      </p:sp>
    </p:spTree>
    <p:extLst>
      <p:ext uri="{BB962C8B-B14F-4D97-AF65-F5344CB8AC3E}">
        <p14:creationId xmlns:p14="http://schemas.microsoft.com/office/powerpoint/2010/main" val="204315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you</a:t>
            </a:r>
            <a:r>
              <a:rPr lang="en-US" baseline="0" dirty="0" smtClean="0"/>
              <a:t> or your spouse leaves the job where you’re getting your insurance?</a:t>
            </a:r>
          </a:p>
          <a:p>
            <a:endParaRPr lang="en-US" baseline="0" dirty="0" smtClean="0"/>
          </a:p>
          <a:p>
            <a:r>
              <a:rPr lang="en-US" baseline="0" dirty="0" smtClean="0"/>
              <a:t>If this happens, you are eligible to receive COBRA. COBRA is a continuation of health insurance coverage that can last up to 18 months after you leave your position. </a:t>
            </a:r>
          </a:p>
          <a:p>
            <a:endParaRPr lang="en-US" baseline="0" dirty="0" smtClean="0"/>
          </a:p>
          <a:p>
            <a:r>
              <a:rPr lang="en-US" baseline="0" dirty="0" smtClean="0"/>
              <a:t>You have 60 days to decide to choose this coverage.</a:t>
            </a:r>
          </a:p>
          <a:p>
            <a:endParaRPr lang="en-US" baseline="0" dirty="0" smtClean="0"/>
          </a:p>
          <a:p>
            <a:r>
              <a:rPr lang="en-US" baseline="0" dirty="0" smtClean="0"/>
              <a:t>The reason that COBRA is often expensive is that the employee is now responsible for paying all of the premiums, when in the past the employee was probably only paying them partially.</a:t>
            </a:r>
          </a:p>
          <a:p>
            <a:endParaRPr lang="en-US" baseline="0" dirty="0" smtClean="0"/>
          </a:p>
          <a:p>
            <a:r>
              <a:rPr lang="en-US" baseline="0" dirty="0" smtClean="0"/>
              <a:t>Not all companies need to offer COBRA. Smaller companies with less than 20 people, and church-related organizations, do not need to offer COBRA.</a:t>
            </a:r>
          </a:p>
          <a:p>
            <a:endParaRPr lang="en-US" baseline="0" dirty="0" smtClean="0"/>
          </a:p>
          <a:p>
            <a:pPr marL="171450" indent="-171450">
              <a:buFont typeface="Arial" panose="020B0604020202020204" pitchFamily="34" charset="0"/>
              <a:buChar char="•"/>
            </a:pPr>
            <a:r>
              <a:rPr lang="en-US" baseline="0" dirty="0" smtClean="0"/>
              <a:t>COBRA coverage can end if your employer discontinues group health coverage or you – the patient – become eligible for Medicare.</a:t>
            </a:r>
          </a:p>
        </p:txBody>
      </p:sp>
      <p:sp>
        <p:nvSpPr>
          <p:cNvPr id="4" name="Slide Number Placeholder 3"/>
          <p:cNvSpPr>
            <a:spLocks noGrp="1"/>
          </p:cNvSpPr>
          <p:nvPr>
            <p:ph type="sldNum" sz="quarter" idx="10"/>
          </p:nvPr>
        </p:nvSpPr>
        <p:spPr/>
        <p:txBody>
          <a:bodyPr/>
          <a:lstStyle/>
          <a:p>
            <a:fld id="{E795D16D-A1CA-45DA-B927-A6A401A0DAE7}" type="slidenum">
              <a:rPr lang="en-US" smtClean="0"/>
              <a:t>10</a:t>
            </a:fld>
            <a:endParaRPr lang="en-US"/>
          </a:p>
        </p:txBody>
      </p:sp>
    </p:spTree>
    <p:extLst>
      <p:ext uri="{BB962C8B-B14F-4D97-AF65-F5344CB8AC3E}">
        <p14:creationId xmlns:p14="http://schemas.microsoft.com/office/powerpoint/2010/main" val="384578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are not insured when you are diagnosed and begin treatment for a brain tumor, or if for some reason your coverage ends during treatment, you will most likely want to find new insurance.</a:t>
            </a:r>
          </a:p>
          <a:p>
            <a:endParaRPr lang="en-US" baseline="0" dirty="0" smtClean="0"/>
          </a:p>
          <a:p>
            <a:r>
              <a:rPr lang="en-US" baseline="0" dirty="0" smtClean="0"/>
              <a:t>You can now do this through the Affordable Care Act website, www.healthcare.gov. </a:t>
            </a:r>
          </a:p>
          <a:p>
            <a:endParaRPr lang="en-US" baseline="0" dirty="0" smtClean="0"/>
          </a:p>
          <a:p>
            <a:r>
              <a:rPr lang="en-US" baseline="0" dirty="0" smtClean="0"/>
              <a:t>The site will walk you through the steps to choose a policy. Because of ACA, </a:t>
            </a:r>
          </a:p>
          <a:p>
            <a:pPr marL="171450" indent="-171450">
              <a:buFont typeface="Arial" panose="020B0604020202020204" pitchFamily="34" charset="0"/>
              <a:buChar char="•"/>
            </a:pPr>
            <a:r>
              <a:rPr lang="en-US" baseline="0" dirty="0" smtClean="0"/>
              <a:t>There are no pre-existing condition exclusions. This means that it’s against the law to be denied coverage because you have a brain tumor and are currently undergoing treatment </a:t>
            </a:r>
          </a:p>
          <a:p>
            <a:pPr marL="171450" indent="-171450">
              <a:buFont typeface="Arial" panose="020B0604020202020204" pitchFamily="34" charset="0"/>
              <a:buChar char="•"/>
            </a:pPr>
            <a:r>
              <a:rPr lang="en-US" baseline="0" dirty="0" smtClean="0"/>
              <a:t>ACA also offers tax credits to families who need them</a:t>
            </a:r>
          </a:p>
        </p:txBody>
      </p:sp>
      <p:sp>
        <p:nvSpPr>
          <p:cNvPr id="4" name="Slide Number Placeholder 3"/>
          <p:cNvSpPr>
            <a:spLocks noGrp="1"/>
          </p:cNvSpPr>
          <p:nvPr>
            <p:ph type="sldNum" sz="quarter" idx="10"/>
          </p:nvPr>
        </p:nvSpPr>
        <p:spPr/>
        <p:txBody>
          <a:bodyPr/>
          <a:lstStyle/>
          <a:p>
            <a:fld id="{E795D16D-A1CA-45DA-B927-A6A401A0DAE7}" type="slidenum">
              <a:rPr lang="en-US" smtClean="0"/>
              <a:t>11</a:t>
            </a:fld>
            <a:endParaRPr lang="en-US"/>
          </a:p>
        </p:txBody>
      </p:sp>
    </p:spTree>
    <p:extLst>
      <p:ext uri="{BB962C8B-B14F-4D97-AF65-F5344CB8AC3E}">
        <p14:creationId xmlns:p14="http://schemas.microsoft.com/office/powerpoint/2010/main" val="1465701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Those undergoing brain tumor treatment often need many medications to help manage symptoms and side effects.</a:t>
            </a:r>
          </a:p>
          <a:p>
            <a:endParaRPr lang="en-US" baseline="0" dirty="0" smtClean="0"/>
          </a:p>
          <a:p>
            <a:r>
              <a:rPr lang="en-US" baseline="0" dirty="0" smtClean="0"/>
              <a:t>Obviously these can get expensive, even if you have insurance. However, there are programs offered through pharmacies, drug manufacturers and non-profits that can help cover some of these costs.</a:t>
            </a:r>
          </a:p>
          <a:p>
            <a:endParaRPr lang="en-US" baseline="0" dirty="0" smtClean="0"/>
          </a:p>
          <a:p>
            <a:r>
              <a:rPr lang="en-US" baseline="0" dirty="0" smtClean="0"/>
              <a:t>The ABTA has a list of pharmacies that have discount drug programs, including Target and Walmart.</a:t>
            </a:r>
          </a:p>
          <a:p>
            <a:endParaRPr lang="en-US" baseline="0" dirty="0" smtClean="0"/>
          </a:p>
          <a:p>
            <a:r>
              <a:rPr lang="en-US" sz="1200" b="1" i="0" u="none" kern="1200" dirty="0" smtClean="0">
                <a:solidFill>
                  <a:schemeClr val="tx1"/>
                </a:solidFill>
                <a:effectLst/>
                <a:latin typeface="+mn-lt"/>
                <a:ea typeface="+mn-ea"/>
                <a:cs typeface="+mn-cs"/>
              </a:rPr>
              <a:t>Prescription Assistance Programs, or PAPs,</a:t>
            </a:r>
            <a:r>
              <a:rPr lang="en-US" sz="1200" b="1" i="0" u="non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provide free or discounted medications to the uninsured, underinsured, or those with limited income.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Several online not-for-profits</a:t>
            </a:r>
            <a:r>
              <a:rPr lang="en-US" sz="1200" b="0" i="0" kern="1200" baseline="0" dirty="0" smtClean="0">
                <a:solidFill>
                  <a:schemeClr val="tx1"/>
                </a:solidFill>
                <a:effectLst/>
                <a:latin typeface="+mn-lt"/>
                <a:ea typeface="+mn-ea"/>
                <a:cs typeface="+mn-cs"/>
              </a:rPr>
              <a:t> can help you find PAPs. You may need to meet eligibility requirements to receive assistance. Sources include:</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[READ FROM LIST]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There are also co-pay assistance programs geared specifically towards patients with brain tumors, and even some specific types of brain tumors. For example, the </a:t>
            </a:r>
            <a:r>
              <a:rPr lang="en-US" sz="1200" b="0" i="0" kern="1200" baseline="0" dirty="0" err="1" smtClean="0">
                <a:solidFill>
                  <a:schemeClr val="tx1"/>
                </a:solidFill>
                <a:effectLst/>
                <a:latin typeface="+mn-lt"/>
                <a:ea typeface="+mn-ea"/>
                <a:cs typeface="+mn-cs"/>
              </a:rPr>
              <a:t>CancerCare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CoPay</a:t>
            </a:r>
            <a:r>
              <a:rPr lang="en-US" sz="1200" b="0" i="0" kern="1200" baseline="0" dirty="0" smtClean="0">
                <a:solidFill>
                  <a:schemeClr val="tx1"/>
                </a:solidFill>
                <a:effectLst/>
                <a:latin typeface="+mn-lt"/>
                <a:ea typeface="+mn-ea"/>
                <a:cs typeface="+mn-cs"/>
              </a:rPr>
              <a:t> Assistance Foundation has a program for GBM patients only, and the Brain Tumor Drug Copayment Assistance Program offers help for patients with primary malignant brain tumors only.</a:t>
            </a:r>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12</a:t>
            </a:fld>
            <a:endParaRPr lang="en-US"/>
          </a:p>
        </p:txBody>
      </p:sp>
    </p:spTree>
    <p:extLst>
      <p:ext uri="{BB962C8B-B14F-4D97-AF65-F5344CB8AC3E}">
        <p14:creationId xmlns:p14="http://schemas.microsoft.com/office/powerpoint/2010/main" val="3804955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Merck, the pharmaceutical company that makes </a:t>
            </a:r>
            <a:r>
              <a:rPr lang="en-US" baseline="0" dirty="0" err="1" smtClean="0"/>
              <a:t>Temodar</a:t>
            </a:r>
            <a:r>
              <a:rPr lang="en-US" baseline="0" dirty="0" smtClean="0"/>
              <a:t>, a chemotherapy drug, has a patient assistance program for those who can’t pay for the drug. Patients must not have any insurance and must meet other income requirements to be eligible</a:t>
            </a:r>
            <a:r>
              <a:rPr lang="en-US" baseline="0" dirty="0" smtClean="0"/>
              <a:t>. Exceptions are sometimes made based on individual circumstances. </a:t>
            </a:r>
            <a:r>
              <a:rPr lang="en-US" baseline="0" dirty="0" smtClean="0"/>
              <a:t>For more information visit www.merckhelps.com</a:t>
            </a:r>
          </a:p>
          <a:p>
            <a:endParaRPr lang="en-US" baseline="0" dirty="0" smtClean="0"/>
          </a:p>
          <a:p>
            <a:r>
              <a:rPr lang="en-US" baseline="0" dirty="0" smtClean="0"/>
              <a:t>You can print out and mail an application, or have one sent to you.</a:t>
            </a:r>
          </a:p>
        </p:txBody>
      </p:sp>
      <p:sp>
        <p:nvSpPr>
          <p:cNvPr id="4" name="Slide Number Placeholder 3"/>
          <p:cNvSpPr>
            <a:spLocks noGrp="1"/>
          </p:cNvSpPr>
          <p:nvPr>
            <p:ph type="sldNum" sz="quarter" idx="10"/>
          </p:nvPr>
        </p:nvSpPr>
        <p:spPr/>
        <p:txBody>
          <a:bodyPr/>
          <a:lstStyle/>
          <a:p>
            <a:fld id="{E795D16D-A1CA-45DA-B927-A6A401A0DAE7}" type="slidenum">
              <a:rPr lang="en-US" smtClean="0"/>
              <a:t>13</a:t>
            </a:fld>
            <a:endParaRPr lang="en-US"/>
          </a:p>
        </p:txBody>
      </p:sp>
    </p:spTree>
    <p:extLst>
      <p:ext uri="{BB962C8B-B14F-4D97-AF65-F5344CB8AC3E}">
        <p14:creationId xmlns:p14="http://schemas.microsoft.com/office/powerpoint/2010/main" val="3285592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addition to making sure you are proactive about your insurance and getting assistance for prescriptions, it’s important to think about working – or not working.</a:t>
            </a:r>
          </a:p>
        </p:txBody>
      </p:sp>
      <p:sp>
        <p:nvSpPr>
          <p:cNvPr id="4" name="Slide Number Placeholder 3"/>
          <p:cNvSpPr>
            <a:spLocks noGrp="1"/>
          </p:cNvSpPr>
          <p:nvPr>
            <p:ph type="sldNum" sz="quarter" idx="10"/>
          </p:nvPr>
        </p:nvSpPr>
        <p:spPr/>
        <p:txBody>
          <a:bodyPr/>
          <a:lstStyle/>
          <a:p>
            <a:fld id="{E795D16D-A1CA-45DA-B927-A6A401A0DAE7}" type="slidenum">
              <a:rPr lang="en-US" smtClean="0"/>
              <a:t>14</a:t>
            </a:fld>
            <a:endParaRPr lang="en-US"/>
          </a:p>
        </p:txBody>
      </p:sp>
    </p:spTree>
    <p:extLst>
      <p:ext uri="{BB962C8B-B14F-4D97-AF65-F5344CB8AC3E}">
        <p14:creationId xmlns:p14="http://schemas.microsoft.com/office/powerpoint/2010/main" val="11414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Both the patient and the primary caregiver will need to make some difficult decisions about working. Some people will have no choice. Their condition will be so severe they will be unable to work, or their caregiver will need to leave his or her job to care for the patient.</a:t>
            </a:r>
          </a:p>
          <a:p>
            <a:endParaRPr lang="en-US" baseline="0" dirty="0" smtClean="0"/>
          </a:p>
          <a:p>
            <a:r>
              <a:rPr lang="en-US" baseline="0" dirty="0" smtClean="0"/>
              <a:t>On the other hand, some people will have to keep working to maintain their income.</a:t>
            </a:r>
          </a:p>
          <a:p>
            <a:endParaRPr lang="en-US" baseline="0" dirty="0" smtClean="0"/>
          </a:p>
          <a:p>
            <a:r>
              <a:rPr lang="en-US" baseline="0" dirty="0" smtClean="0"/>
              <a:t>Here are some questions to consider:</a:t>
            </a:r>
          </a:p>
          <a:p>
            <a:r>
              <a:rPr lang="en-US" baseline="0" dirty="0" smtClean="0"/>
              <a:t>[READ FROM LIST]</a:t>
            </a: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15</a:t>
            </a:fld>
            <a:endParaRPr lang="en-US"/>
          </a:p>
        </p:txBody>
      </p:sp>
    </p:spTree>
    <p:extLst>
      <p:ext uri="{BB962C8B-B14F-4D97-AF65-F5344CB8AC3E}">
        <p14:creationId xmlns:p14="http://schemas.microsoft.com/office/powerpoint/2010/main" val="322656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people may be able to continue working after taking time off. The Family Medical Leave Act specifies that any employee may take up to 12 work weeks of unpaid leave during any 12-month period.</a:t>
            </a:r>
          </a:p>
          <a:p>
            <a:endParaRPr lang="en-US" baseline="0" dirty="0" smtClean="0"/>
          </a:p>
          <a:p>
            <a:r>
              <a:rPr lang="en-US" baseline="0" dirty="0" smtClean="0"/>
              <a:t>This can apply to the patient as well as the primary caregiver, or both. The advantages of using the FMLA to take time off is that you can keep your health benefits, even if you are unpaid.</a:t>
            </a:r>
          </a:p>
          <a:p>
            <a:endParaRPr lang="en-US" baseline="0" dirty="0" smtClean="0"/>
          </a:p>
          <a:p>
            <a:r>
              <a:rPr lang="en-US" baseline="0" dirty="0" smtClean="0"/>
              <a:t>The provisions of the FMLA are only guaranteed if you work for a company of 50+ employees and have worked at least a year. Smaller employers may have their own policies. You’ll need to ask someone at your company how they handle medical leaves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16</a:t>
            </a:fld>
            <a:endParaRPr lang="en-US"/>
          </a:p>
        </p:txBody>
      </p:sp>
    </p:spTree>
    <p:extLst>
      <p:ext uri="{BB962C8B-B14F-4D97-AF65-F5344CB8AC3E}">
        <p14:creationId xmlns:p14="http://schemas.microsoft.com/office/powerpoint/2010/main" val="2002371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may also have a short- or long-term disability insurance policy as part of your health insurance plan through your employer. The employer sets the terms for the policy, and the employee pays a premium. You can also purchase a private plan or purchase one that supplements your employer’s plan.</a:t>
            </a:r>
          </a:p>
          <a:p>
            <a:endParaRPr lang="en-US" baseline="0" dirty="0" smtClean="0"/>
          </a:p>
          <a:p>
            <a:r>
              <a:rPr lang="en-US" baseline="0" dirty="0" smtClean="0"/>
              <a:t>A typical short-term disability coverage will reimburse you for </a:t>
            </a:r>
            <a:r>
              <a:rPr lang="en-US" baseline="0" dirty="0" smtClean="0"/>
              <a:t>40-70</a:t>
            </a:r>
            <a:r>
              <a:rPr lang="en-US" baseline="0" dirty="0" smtClean="0"/>
              <a:t>% of your pre-disability earnings for between 9 and 52 weeks.</a:t>
            </a:r>
          </a:p>
          <a:p>
            <a:endParaRPr lang="en-US" baseline="0" dirty="0" smtClean="0"/>
          </a:p>
          <a:p>
            <a:r>
              <a:rPr lang="en-US" baseline="0" dirty="0" smtClean="0"/>
              <a:t>Long-term disability coverage can reimburse you for 50 – 70% of your pre-disability earnings for 5-10 years, or up to age 65. Your employer determines how long you need to have worked for the company in order to earn long-term coverage. </a:t>
            </a:r>
          </a:p>
        </p:txBody>
      </p:sp>
      <p:sp>
        <p:nvSpPr>
          <p:cNvPr id="4" name="Slide Number Placeholder 3"/>
          <p:cNvSpPr>
            <a:spLocks noGrp="1"/>
          </p:cNvSpPr>
          <p:nvPr>
            <p:ph type="sldNum" sz="quarter" idx="10"/>
          </p:nvPr>
        </p:nvSpPr>
        <p:spPr/>
        <p:txBody>
          <a:bodyPr/>
          <a:lstStyle/>
          <a:p>
            <a:fld id="{E795D16D-A1CA-45DA-B927-A6A401A0DAE7}" type="slidenum">
              <a:rPr lang="en-US" smtClean="0"/>
              <a:t>17</a:t>
            </a:fld>
            <a:endParaRPr lang="en-US"/>
          </a:p>
        </p:txBody>
      </p:sp>
    </p:spTree>
    <p:extLst>
      <p:ext uri="{BB962C8B-B14F-4D97-AF65-F5344CB8AC3E}">
        <p14:creationId xmlns:p14="http://schemas.microsoft.com/office/powerpoint/2010/main" val="4264635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are unable to work, you may also apply for Social Security Disability Insurance, or </a:t>
            </a:r>
            <a:r>
              <a:rPr lang="en-US" baseline="0" dirty="0" smtClean="0"/>
              <a:t>SSDI. SSDI </a:t>
            </a:r>
            <a:r>
              <a:rPr lang="en-US" baseline="0" dirty="0" smtClean="0"/>
              <a:t>is long-term disability insurance offered by the US government. </a:t>
            </a:r>
          </a:p>
          <a:p>
            <a:endParaRPr lang="en-US" baseline="0" dirty="0" smtClean="0"/>
          </a:p>
          <a:p>
            <a:r>
              <a:rPr lang="en-US" baseline="0" dirty="0" smtClean="0"/>
              <a:t>You are eligible for SSDI if you have worked for at least 5 of the last 10 years and you are unable to currently work for a year or more.</a:t>
            </a:r>
          </a:p>
          <a:p>
            <a:endParaRPr lang="en-US" baseline="0" dirty="0" smtClean="0"/>
          </a:p>
          <a:p>
            <a:r>
              <a:rPr lang="en-US" baseline="0" dirty="0" smtClean="0"/>
              <a:t>In addition, if your child is the person diagnosed with a brain tumor, he or she may also be eligible to receive benefits based on your working record and contributions to social security. This applies to all children up to age 18, and in some cases for adult children up to age 22. The government’s social security site has details about this program.</a:t>
            </a:r>
          </a:p>
          <a:p>
            <a:endParaRPr lang="en-US" baseline="0" dirty="0" smtClean="0"/>
          </a:p>
          <a:p>
            <a:r>
              <a:rPr lang="en-US" baseline="0" dirty="0" smtClean="0"/>
              <a:t>There is a waiting period to begin receiving SSDI payments. </a:t>
            </a:r>
          </a:p>
        </p:txBody>
      </p:sp>
      <p:sp>
        <p:nvSpPr>
          <p:cNvPr id="4" name="Slide Number Placeholder 3"/>
          <p:cNvSpPr>
            <a:spLocks noGrp="1"/>
          </p:cNvSpPr>
          <p:nvPr>
            <p:ph type="sldNum" sz="quarter" idx="10"/>
          </p:nvPr>
        </p:nvSpPr>
        <p:spPr/>
        <p:txBody>
          <a:bodyPr/>
          <a:lstStyle/>
          <a:p>
            <a:fld id="{E795D16D-A1CA-45DA-B927-A6A401A0DAE7}" type="slidenum">
              <a:rPr lang="en-US" smtClean="0"/>
              <a:t>18</a:t>
            </a:fld>
            <a:endParaRPr lang="en-US"/>
          </a:p>
        </p:txBody>
      </p:sp>
    </p:spTree>
    <p:extLst>
      <p:ext uri="{BB962C8B-B14F-4D97-AF65-F5344CB8AC3E}">
        <p14:creationId xmlns:p14="http://schemas.microsoft.com/office/powerpoint/2010/main" val="3590018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social security has a “Compassionate Allowance” program which allows certain conditions to be automatically fast-tracked. Specific brain tumor types are included on this list.</a:t>
            </a:r>
          </a:p>
          <a:p>
            <a:endParaRPr lang="en-US" baseline="0" dirty="0" smtClean="0"/>
          </a:p>
          <a:p>
            <a:r>
              <a:rPr lang="en-US" baseline="0" dirty="0" smtClean="0"/>
              <a:t>If your condition is not on this list, the Social Security Administration states that it will also consider conditions that are most likely to meet its current definition of disability.  You can email a representative from the Compassionate Allowance program at </a:t>
            </a:r>
            <a:r>
              <a:rPr lang="en-US" baseline="0" dirty="0" smtClean="0"/>
              <a:t>compassionate.allowances@ssa.gov</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1" dirty="0" smtClean="0">
                <a:solidFill>
                  <a:schemeClr val="bg1"/>
                </a:solidFill>
              </a:rPr>
              <a:t>1. http://www.ssa.gov/compassionateallowances/conditions.htm</a:t>
            </a:r>
          </a:p>
        </p:txBody>
      </p:sp>
      <p:sp>
        <p:nvSpPr>
          <p:cNvPr id="4" name="Slide Number Placeholder 3"/>
          <p:cNvSpPr>
            <a:spLocks noGrp="1"/>
          </p:cNvSpPr>
          <p:nvPr>
            <p:ph type="sldNum" sz="quarter" idx="10"/>
          </p:nvPr>
        </p:nvSpPr>
        <p:spPr/>
        <p:txBody>
          <a:bodyPr/>
          <a:lstStyle/>
          <a:p>
            <a:fld id="{E795D16D-A1CA-45DA-B927-A6A401A0DAE7}" type="slidenum">
              <a:rPr lang="en-US" smtClean="0"/>
              <a:t>19</a:t>
            </a:fld>
            <a:endParaRPr lang="en-US"/>
          </a:p>
        </p:txBody>
      </p:sp>
    </p:spTree>
    <p:extLst>
      <p:ext uri="{BB962C8B-B14F-4D97-AF65-F5344CB8AC3E}">
        <p14:creationId xmlns:p14="http://schemas.microsoft.com/office/powerpoint/2010/main" val="198994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most patients and caregivers, talking about money is difficult. Most patients don’t want to bring it up, and many health care teams don’t ask.</a:t>
            </a:r>
          </a:p>
          <a:p>
            <a:endParaRPr lang="en-US" baseline="0" dirty="0" smtClean="0"/>
          </a:p>
          <a:p>
            <a:r>
              <a:rPr lang="en-US" baseline="0" dirty="0" smtClean="0"/>
              <a:t>On the plus side, bringing up financial questions to your health care team has a lot of advantages. It can help you break down communication barriers, and even lead to better care.</a:t>
            </a:r>
          </a:p>
          <a:p>
            <a:endParaRPr lang="en-US" baseline="0" dirty="0" smtClean="0"/>
          </a:p>
          <a:p>
            <a:r>
              <a:rPr lang="en-US" baseline="0" dirty="0" smtClean="0"/>
              <a:t>One way you can bring up your concerns about cost is to say something like, </a:t>
            </a:r>
          </a:p>
          <a:p>
            <a:endParaRPr lang="en-US" baseline="0" dirty="0" smtClean="0"/>
          </a:p>
          <a:p>
            <a:r>
              <a:rPr lang="en-US" baseline="0" dirty="0" smtClean="0"/>
              <a:t>[READ QUOTE FROM SLIDE]</a:t>
            </a:r>
          </a:p>
        </p:txBody>
      </p:sp>
      <p:sp>
        <p:nvSpPr>
          <p:cNvPr id="4" name="Slide Number Placeholder 3"/>
          <p:cNvSpPr>
            <a:spLocks noGrp="1"/>
          </p:cNvSpPr>
          <p:nvPr>
            <p:ph type="sldNum" sz="quarter" idx="10"/>
          </p:nvPr>
        </p:nvSpPr>
        <p:spPr/>
        <p:txBody>
          <a:bodyPr/>
          <a:lstStyle/>
          <a:p>
            <a:fld id="{E795D16D-A1CA-45DA-B927-A6A401A0DAE7}" type="slidenum">
              <a:rPr lang="en-US" smtClean="0"/>
              <a:t>2</a:t>
            </a:fld>
            <a:endParaRPr lang="en-US"/>
          </a:p>
        </p:txBody>
      </p:sp>
    </p:spTree>
    <p:extLst>
      <p:ext uri="{BB962C8B-B14F-4D97-AF65-F5344CB8AC3E}">
        <p14:creationId xmlns:p14="http://schemas.microsoft.com/office/powerpoint/2010/main" val="156733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are able to keep working, you have the right to do so. For adults, many of your rights are protected by the Americans with Disabilities Act (ADA)</a:t>
            </a:r>
          </a:p>
          <a:p>
            <a:endParaRPr lang="en-US" baseline="0" dirty="0" smtClean="0"/>
          </a:p>
          <a:p>
            <a:r>
              <a:rPr lang="en-US" baseline="0" dirty="0" smtClean="0"/>
              <a:t>The ADA prevents job discrimination for those with a qualifying disability and applies to all companies with 15 or more employees. </a:t>
            </a:r>
          </a:p>
          <a:p>
            <a:endParaRPr lang="en-US" baseline="0" dirty="0" smtClean="0"/>
          </a:p>
          <a:p>
            <a:r>
              <a:rPr lang="en-US" baseline="0" dirty="0" smtClean="0"/>
              <a:t>According to the ADA, if you can perform the essential responsibilities of the job, the following conditions will protect your rights:</a:t>
            </a:r>
          </a:p>
          <a:p>
            <a:pPr marL="171450" indent="-171450">
              <a:buFont typeface="Arial" panose="020B0604020202020204" pitchFamily="34" charset="0"/>
              <a:buChar char="•"/>
            </a:pPr>
            <a:r>
              <a:rPr lang="en-US" baseline="0" dirty="0" smtClean="0"/>
              <a:t>The employer cannot discriminate against you in hiring.</a:t>
            </a:r>
          </a:p>
          <a:p>
            <a:pPr marL="171450" indent="-171450">
              <a:buFont typeface="Arial" panose="020B0604020202020204" pitchFamily="34" charset="0"/>
              <a:buChar char="•"/>
            </a:pPr>
            <a:r>
              <a:rPr lang="en-US" baseline="0" dirty="0" smtClean="0"/>
              <a:t>The employer must make reasonable accommodations to allow you to perform the job unless doing so would cause an undue hardship on the employer.</a:t>
            </a:r>
          </a:p>
          <a:p>
            <a:pPr marL="0" indent="0">
              <a:buFont typeface="Arial" panose="020B0604020202020204" pitchFamily="34" charset="0"/>
              <a:buNone/>
            </a:pPr>
            <a:endParaRPr lang="en-US" baseline="0" dirty="0" smtClean="0"/>
          </a:p>
          <a:p>
            <a:r>
              <a:rPr lang="en-US" baseline="0" dirty="0" smtClean="0"/>
              <a:t>If you feel you have been discriminated against, call the Equal Employment Opportunity Commission (EEOC) at 800-669-4000.</a:t>
            </a:r>
          </a:p>
        </p:txBody>
      </p:sp>
      <p:sp>
        <p:nvSpPr>
          <p:cNvPr id="4" name="Slide Number Placeholder 3"/>
          <p:cNvSpPr>
            <a:spLocks noGrp="1"/>
          </p:cNvSpPr>
          <p:nvPr>
            <p:ph type="sldNum" sz="quarter" idx="10"/>
          </p:nvPr>
        </p:nvSpPr>
        <p:spPr/>
        <p:txBody>
          <a:bodyPr/>
          <a:lstStyle/>
          <a:p>
            <a:fld id="{E795D16D-A1CA-45DA-B927-A6A401A0DAE7}" type="slidenum">
              <a:rPr lang="en-US" smtClean="0"/>
              <a:t>20</a:t>
            </a:fld>
            <a:endParaRPr lang="en-US"/>
          </a:p>
        </p:txBody>
      </p:sp>
    </p:spTree>
    <p:extLst>
      <p:ext uri="{BB962C8B-B14F-4D97-AF65-F5344CB8AC3E}">
        <p14:creationId xmlns:p14="http://schemas.microsoft.com/office/powerpoint/2010/main" val="686473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addition to the financial and legal resources I’ve already mentioned, there are other ways to get help.</a:t>
            </a:r>
          </a:p>
        </p:txBody>
      </p:sp>
      <p:sp>
        <p:nvSpPr>
          <p:cNvPr id="4" name="Slide Number Placeholder 3"/>
          <p:cNvSpPr>
            <a:spLocks noGrp="1"/>
          </p:cNvSpPr>
          <p:nvPr>
            <p:ph type="sldNum" sz="quarter" idx="10"/>
          </p:nvPr>
        </p:nvSpPr>
        <p:spPr/>
        <p:txBody>
          <a:bodyPr/>
          <a:lstStyle/>
          <a:p>
            <a:fld id="{E795D16D-A1CA-45DA-B927-A6A401A0DAE7}" type="slidenum">
              <a:rPr lang="en-US" smtClean="0"/>
              <a:t>21</a:t>
            </a:fld>
            <a:endParaRPr lang="en-US"/>
          </a:p>
        </p:txBody>
      </p:sp>
    </p:spTree>
    <p:extLst>
      <p:ext uri="{BB962C8B-B14F-4D97-AF65-F5344CB8AC3E}">
        <p14:creationId xmlns:p14="http://schemas.microsoft.com/office/powerpoint/2010/main" val="199660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Family and friends can be a great resource for some of the hidden costs of care. These can include help with</a:t>
            </a:r>
          </a:p>
          <a:p>
            <a:endParaRPr lang="en-US" baseline="0" dirty="0" smtClean="0"/>
          </a:p>
          <a:p>
            <a:r>
              <a:rPr lang="en-US" baseline="0" dirty="0" smtClean="0"/>
              <a:t>[READ LIST]</a:t>
            </a:r>
          </a:p>
        </p:txBody>
      </p:sp>
      <p:sp>
        <p:nvSpPr>
          <p:cNvPr id="4" name="Slide Number Placeholder 3"/>
          <p:cNvSpPr>
            <a:spLocks noGrp="1"/>
          </p:cNvSpPr>
          <p:nvPr>
            <p:ph type="sldNum" sz="quarter" idx="10"/>
          </p:nvPr>
        </p:nvSpPr>
        <p:spPr/>
        <p:txBody>
          <a:bodyPr/>
          <a:lstStyle/>
          <a:p>
            <a:fld id="{E795D16D-A1CA-45DA-B927-A6A401A0DAE7}" type="slidenum">
              <a:rPr lang="en-US" smtClean="0"/>
              <a:t>22</a:t>
            </a:fld>
            <a:endParaRPr lang="en-US"/>
          </a:p>
        </p:txBody>
      </p:sp>
    </p:spTree>
    <p:extLst>
      <p:ext uri="{BB962C8B-B14F-4D97-AF65-F5344CB8AC3E}">
        <p14:creationId xmlns:p14="http://schemas.microsoft.com/office/powerpoint/2010/main" val="3735920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also several websites to help families raise funds to cover medical costs. These include</a:t>
            </a:r>
          </a:p>
          <a:p>
            <a:endParaRPr lang="en-US" baseline="0" dirty="0" smtClean="0"/>
          </a:p>
          <a:p>
            <a:r>
              <a:rPr lang="en-US" baseline="0" dirty="0" smtClean="0"/>
              <a:t>[READ LIST]</a:t>
            </a:r>
          </a:p>
          <a:p>
            <a:endParaRPr lang="en-US" baseline="0" dirty="0" smtClean="0"/>
          </a:p>
          <a:p>
            <a:r>
              <a:rPr lang="en-US" baseline="0" dirty="0" smtClean="0"/>
              <a:t>It can be difficult to ask for these things from family and friends, but sometimes it is necessary. The ABTA website has a section on how to ask for help from family and friends.</a:t>
            </a:r>
          </a:p>
        </p:txBody>
      </p:sp>
      <p:sp>
        <p:nvSpPr>
          <p:cNvPr id="4" name="Slide Number Placeholder 3"/>
          <p:cNvSpPr>
            <a:spLocks noGrp="1"/>
          </p:cNvSpPr>
          <p:nvPr>
            <p:ph type="sldNum" sz="quarter" idx="10"/>
          </p:nvPr>
        </p:nvSpPr>
        <p:spPr/>
        <p:txBody>
          <a:bodyPr/>
          <a:lstStyle/>
          <a:p>
            <a:fld id="{E795D16D-A1CA-45DA-B927-A6A401A0DAE7}" type="slidenum">
              <a:rPr lang="en-US" smtClean="0"/>
              <a:t>23</a:t>
            </a:fld>
            <a:endParaRPr lang="en-US"/>
          </a:p>
        </p:txBody>
      </p:sp>
    </p:spTree>
    <p:extLst>
      <p:ext uri="{BB962C8B-B14F-4D97-AF65-F5344CB8AC3E}">
        <p14:creationId xmlns:p14="http://schemas.microsoft.com/office/powerpoint/2010/main" val="1341490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hope I’ve given you some ideas and resources you can use to help navigate the financial and legal aspects of a brain tumor diagnosis and treatment.</a:t>
            </a:r>
          </a:p>
        </p:txBody>
      </p:sp>
      <p:sp>
        <p:nvSpPr>
          <p:cNvPr id="4" name="Slide Number Placeholder 3"/>
          <p:cNvSpPr>
            <a:spLocks noGrp="1"/>
          </p:cNvSpPr>
          <p:nvPr>
            <p:ph type="sldNum" sz="quarter" idx="10"/>
          </p:nvPr>
        </p:nvSpPr>
        <p:spPr/>
        <p:txBody>
          <a:bodyPr/>
          <a:lstStyle/>
          <a:p>
            <a:fld id="{E795D16D-A1CA-45DA-B927-A6A401A0DAE7}" type="slidenum">
              <a:rPr lang="en-US" smtClean="0"/>
              <a:t>24</a:t>
            </a:fld>
            <a:endParaRPr lang="en-US"/>
          </a:p>
        </p:txBody>
      </p:sp>
    </p:spTree>
    <p:extLst>
      <p:ext uri="{BB962C8B-B14F-4D97-AF65-F5344CB8AC3E}">
        <p14:creationId xmlns:p14="http://schemas.microsoft.com/office/powerpoint/2010/main" val="2819052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As a quick summary, we looked at some of the financial and legal repercussions of having a brain tumor and going through treatment. </a:t>
            </a:r>
          </a:p>
          <a:p>
            <a:endParaRPr lang="en-US" b="0" baseline="0" dirty="0" smtClean="0"/>
          </a:p>
          <a:p>
            <a:r>
              <a:rPr lang="en-US" b="0" baseline="0" dirty="0" smtClean="0"/>
              <a:t>The first thing to do is not shy away from bringing up financial issues with your care team. This will not affect your care, and most likely your care team has services and resources to help families deal with financial issues.</a:t>
            </a:r>
          </a:p>
          <a:p>
            <a:endParaRPr lang="en-US" b="0" baseline="0" dirty="0" smtClean="0"/>
          </a:p>
          <a:p>
            <a:r>
              <a:rPr lang="en-US" b="0" baseline="0" dirty="0" smtClean="0"/>
              <a:t>As far as insurance is concerned, know your policy and make sure you maximize the benefits you get by requesting a case manager from the insurance company and keeping careful records. Also, investigate the possibilities of prescription assistance, which is available to people with insurance and without.</a:t>
            </a:r>
          </a:p>
          <a:p>
            <a:endParaRPr lang="en-US" b="0" baseline="0" dirty="0" smtClean="0"/>
          </a:p>
          <a:p>
            <a:r>
              <a:rPr lang="en-US" b="0" baseline="0" dirty="0" smtClean="0"/>
              <a:t>Next, we discussed issues surrounding work. There are a variety of options based on whether the patient can work or not, or the caregiver needs to leave or cut down on work. </a:t>
            </a:r>
          </a:p>
          <a:p>
            <a:pPr marL="171450" indent="-171450">
              <a:buFont typeface="Arial" panose="020B0604020202020204" pitchFamily="34" charset="0"/>
              <a:buChar char="•"/>
            </a:pPr>
            <a:r>
              <a:rPr lang="en-US" b="0" baseline="0" dirty="0" smtClean="0"/>
              <a:t>Most people will qualify for the 12 weeks of unpaid work allowed by the Family Medical Leave Act, which applies to both patients and caregivers.</a:t>
            </a:r>
          </a:p>
          <a:p>
            <a:pPr marL="171450" indent="-171450">
              <a:buFont typeface="Arial" panose="020B0604020202020204" pitchFamily="34" charset="0"/>
              <a:buChar char="•"/>
            </a:pPr>
            <a:r>
              <a:rPr lang="en-US" b="0" baseline="0" dirty="0" smtClean="0"/>
              <a:t>Short- and long-term disability insurance may be available through your workplace, so be sure to investigate this option</a:t>
            </a:r>
          </a:p>
          <a:p>
            <a:pPr marL="171450" indent="-171450">
              <a:buFont typeface="Arial" panose="020B0604020202020204" pitchFamily="34" charset="0"/>
              <a:buChar char="•"/>
            </a:pPr>
            <a:r>
              <a:rPr lang="en-US" b="0" baseline="0" dirty="0" smtClean="0"/>
              <a:t>Social Security Disability Insurance is another option available for most people who have been working, and people with certain kinds of conditions may be able to fast-track the process through the Compassionate Allowance program</a:t>
            </a:r>
          </a:p>
          <a:p>
            <a:pPr marL="171450" indent="-171450">
              <a:buFont typeface="Arial" panose="020B0604020202020204" pitchFamily="34" charset="0"/>
              <a:buChar char="•"/>
            </a:pPr>
            <a:r>
              <a:rPr lang="en-US" b="0" baseline="0" dirty="0" smtClean="0"/>
              <a:t>Finally, the Americans with Disabilities Act provides protection for people who have the ability to continue working by requiring employers to provide accommodations for those who need them and not discriminate in hiring practices.</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The last few things we discussed were the types of help people can get from family and friends. Some people have no problem asking for help, while for others, this can be difficult.</a:t>
            </a:r>
          </a:p>
          <a:p>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25</a:t>
            </a:fld>
            <a:endParaRPr lang="en-US"/>
          </a:p>
        </p:txBody>
      </p:sp>
    </p:spTree>
    <p:extLst>
      <p:ext uri="{BB962C8B-B14F-4D97-AF65-F5344CB8AC3E}">
        <p14:creationId xmlns:p14="http://schemas.microsoft.com/office/powerpoint/2010/main" val="3835060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many links and resources on the ABTA website for financial help. I hope this presentation served as a useful starting point to navigating your way through brain tumor diagnosis and treatment. For more information or resources, please call the </a:t>
            </a:r>
            <a:r>
              <a:rPr lang="en-US" dirty="0" smtClean="0"/>
              <a:t>ABTA </a:t>
            </a:r>
            <a:r>
              <a:rPr lang="en-US" dirty="0" err="1" smtClean="0"/>
              <a:t>CareLine</a:t>
            </a:r>
            <a:r>
              <a:rPr lang="en-US" dirty="0" smtClean="0"/>
              <a:t> or find</a:t>
            </a:r>
            <a:r>
              <a:rPr lang="en-US" baseline="0" dirty="0" smtClean="0"/>
              <a:t> information on the website at any time of the day or night.</a:t>
            </a:r>
          </a:p>
          <a:p>
            <a:endParaRPr lang="en-US" baseline="0" dirty="0" smtClean="0"/>
          </a:p>
          <a:p>
            <a:r>
              <a:rPr lang="en-US" baseline="0" dirty="0" smtClean="0"/>
              <a:t>Thank you for joining me today.</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26</a:t>
            </a:fld>
            <a:endParaRPr lang="en-US"/>
          </a:p>
        </p:txBody>
      </p:sp>
    </p:spTree>
    <p:extLst>
      <p:ext uri="{BB962C8B-B14F-4D97-AF65-F5344CB8AC3E}">
        <p14:creationId xmlns:p14="http://schemas.microsoft.com/office/powerpoint/2010/main" val="49559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presentation, we are going to talk about money. Specifically, we’re going to talk about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[READ LIST]</a:t>
            </a:r>
          </a:p>
          <a:p>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3</a:t>
            </a:fld>
            <a:endParaRPr lang="en-US"/>
          </a:p>
        </p:txBody>
      </p:sp>
    </p:spTree>
    <p:extLst>
      <p:ext uri="{BB962C8B-B14F-4D97-AF65-F5344CB8AC3E}">
        <p14:creationId xmlns:p14="http://schemas.microsoft.com/office/powerpoint/2010/main" val="171044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malignant brain tumor is considered the most expensive of all cancers to treat. Even with insurance, a brain tumor diagnosis and treatment can add a significant financial burden to any family’s budget.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Why are the costs for treatment of brain tumors so high?</a:t>
            </a:r>
          </a:p>
          <a:p>
            <a:endParaRPr lang="en-US" baseline="0" dirty="0" smtClean="0"/>
          </a:p>
          <a:p>
            <a:r>
              <a:rPr lang="en-US" baseline="0" dirty="0" smtClean="0"/>
              <a:t>First, many treatments are highly specialized. </a:t>
            </a:r>
          </a:p>
          <a:p>
            <a:pPr marL="171450" indent="-171450">
              <a:buFont typeface="Arial" panose="020B0604020202020204" pitchFamily="34" charset="0"/>
              <a:buChar char="•"/>
            </a:pPr>
            <a:r>
              <a:rPr lang="en-US" baseline="0" dirty="0" smtClean="0"/>
              <a:t>The average cost of a craniotomy is $50,000 to $150,000.  </a:t>
            </a:r>
          </a:p>
          <a:p>
            <a:pPr marL="171450" indent="-171450">
              <a:buFont typeface="Arial" panose="020B0604020202020204" pitchFamily="34" charset="0"/>
              <a:buChar char="•"/>
            </a:pPr>
            <a:r>
              <a:rPr lang="en-US" baseline="0" dirty="0" smtClean="0"/>
              <a:t>Radiation and chemotherapy costs also add up. As an example, additional treatment can be close to $30,000 per year.</a:t>
            </a:r>
          </a:p>
          <a:p>
            <a:pPr marL="171450" indent="-171450">
              <a:buFont typeface="Arial" panose="020B0604020202020204" pitchFamily="34" charset="0"/>
              <a:buChar char="•"/>
            </a:pPr>
            <a:r>
              <a:rPr lang="en-US" baseline="0" dirty="0" smtClean="0"/>
              <a:t>For many patients, costs continue to grow as the disease progresses. Neurological and physical side effects of the brain tumor can lead to expenses such as additional services, specialists, medications and equipment.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In addition, there are many “hidden” costs of brain tumor treatment. Going to a specialized clinic may mean patients and caregivers need to travel for care, spending hundreds or more on plane tickets or gas. In addition to travel costs, there are costs for housing, childcare, as well as the loss of income from the patient or primary caregiver.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4</a:t>
            </a:fld>
            <a:endParaRPr lang="en-US"/>
          </a:p>
        </p:txBody>
      </p:sp>
    </p:spTree>
    <p:extLst>
      <p:ext uri="{BB962C8B-B14F-4D97-AF65-F5344CB8AC3E}">
        <p14:creationId xmlns:p14="http://schemas.microsoft.com/office/powerpoint/2010/main" val="411378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I’ve mentioned, it’s important to talk about money even if it’s difficult. Many patients have fears like the ones you see here. They think that if they bring up financial issues while undergoing treatment it will impact the quality of care they get. They’re afraid they could get a “cheaper” treatment, or not be treated at all.</a:t>
            </a:r>
          </a:p>
          <a:p>
            <a:endParaRPr lang="en-US" baseline="0" dirty="0" smtClean="0"/>
          </a:p>
          <a:p>
            <a:r>
              <a:rPr lang="en-US" baseline="0" dirty="0" smtClean="0"/>
              <a:t>Fortunately, this is not the case. Health care teams will treat their patients to the best of their ability despite the cost of care. In addition, there are many government and private sources available for financial help for those with brain tumors and their caregivers. We’ll get into specifics about these resources later in the presentation.</a:t>
            </a:r>
          </a:p>
        </p:txBody>
      </p:sp>
      <p:sp>
        <p:nvSpPr>
          <p:cNvPr id="4" name="Slide Number Placeholder 3"/>
          <p:cNvSpPr>
            <a:spLocks noGrp="1"/>
          </p:cNvSpPr>
          <p:nvPr>
            <p:ph type="sldNum" sz="quarter" idx="10"/>
          </p:nvPr>
        </p:nvSpPr>
        <p:spPr/>
        <p:txBody>
          <a:bodyPr/>
          <a:lstStyle/>
          <a:p>
            <a:fld id="{E795D16D-A1CA-45DA-B927-A6A401A0DAE7}" type="slidenum">
              <a:rPr lang="en-US" smtClean="0"/>
              <a:t>5</a:t>
            </a:fld>
            <a:endParaRPr lang="en-US"/>
          </a:p>
        </p:txBody>
      </p:sp>
    </p:spTree>
    <p:extLst>
      <p:ext uri="{BB962C8B-B14F-4D97-AF65-F5344CB8AC3E}">
        <p14:creationId xmlns:p14="http://schemas.microsoft.com/office/powerpoint/2010/main" val="324104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though, you’re probably wondering how insurance fits into this picture.</a:t>
            </a:r>
          </a:p>
        </p:txBody>
      </p:sp>
      <p:sp>
        <p:nvSpPr>
          <p:cNvPr id="4" name="Slide Number Placeholder 3"/>
          <p:cNvSpPr>
            <a:spLocks noGrp="1"/>
          </p:cNvSpPr>
          <p:nvPr>
            <p:ph type="sldNum" sz="quarter" idx="10"/>
          </p:nvPr>
        </p:nvSpPr>
        <p:spPr/>
        <p:txBody>
          <a:bodyPr/>
          <a:lstStyle/>
          <a:p>
            <a:fld id="{E795D16D-A1CA-45DA-B927-A6A401A0DAE7}" type="slidenum">
              <a:rPr lang="en-US" smtClean="0"/>
              <a:t>6</a:t>
            </a:fld>
            <a:endParaRPr lang="en-US"/>
          </a:p>
        </p:txBody>
      </p:sp>
    </p:spTree>
    <p:extLst>
      <p:ext uri="{BB962C8B-B14F-4D97-AF65-F5344CB8AC3E}">
        <p14:creationId xmlns:p14="http://schemas.microsoft.com/office/powerpoint/2010/main" val="4142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 know, there are various types of insurance. The majority of Americans have an insurance plan through their employer. Other people are privately insured – meaning they pay for insurance wholly on their </a:t>
            </a:r>
            <a:r>
              <a:rPr lang="en-US" baseline="0" dirty="0" smtClean="0"/>
              <a:t>own. And </a:t>
            </a:r>
            <a:r>
              <a:rPr lang="en-US" baseline="0" dirty="0" smtClean="0"/>
              <a:t>still others receive government assistance, either via Medicaid, for people who are disabled or who have low income, or Medicare, which is available mainly for those over 65.</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7</a:t>
            </a:fld>
            <a:endParaRPr lang="en-US"/>
          </a:p>
        </p:txBody>
      </p:sp>
    </p:spTree>
    <p:extLst>
      <p:ext uri="{BB962C8B-B14F-4D97-AF65-F5344CB8AC3E}">
        <p14:creationId xmlns:p14="http://schemas.microsoft.com/office/powerpoint/2010/main" val="396054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anyone who has dealt with an insurance issue knows, there can be frustrations and miscommunications about getting coverage.</a:t>
            </a:r>
          </a:p>
          <a:p>
            <a:endParaRPr lang="en-US" baseline="0" dirty="0" smtClean="0"/>
          </a:p>
          <a:p>
            <a:r>
              <a:rPr lang="en-US" baseline="0" dirty="0" smtClean="0"/>
              <a:t>You need to be proactive about getting the most out of your insurance policy.</a:t>
            </a:r>
          </a:p>
          <a:p>
            <a:endParaRPr lang="en-US" baseline="0" dirty="0" smtClean="0"/>
          </a:p>
          <a:p>
            <a:pPr marL="171450" indent="-171450">
              <a:buFont typeface="Arial" panose="020B0604020202020204" pitchFamily="34" charset="0"/>
              <a:buChar char="•"/>
            </a:pPr>
            <a:r>
              <a:rPr lang="en-US" baseline="0" dirty="0" smtClean="0"/>
              <a:t>The first thing to do, which may seem basic, is to print out a physical copy of your insurance policy. This will be helpful anytime you talk to administrators and social workers.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Next, there are several people who can help with specific insurance issues. For complex health cases, like a brain tumor, many insurance companies will assign you an insurance case manager. If they don’t, request one. This person will be your main contact throughout the process. As they become more familiar with your case, they should be able to process claims and answer questions more quickly. Another person who can help you is the hospital or clinic social worker assigned to your case. This individual usually has significant experience helping others with brain tumors navigate insurance issues.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Finally, make sure to keep careful records of phone calls, emails and written letters from both the insurance provider as well as the hospital or clinic. </a:t>
            </a:r>
          </a:p>
          <a:p>
            <a:pPr marL="628650" lvl="1" indent="-171450">
              <a:buFont typeface="Arial" panose="020B0604020202020204" pitchFamily="34" charset="0"/>
              <a:buChar char="•"/>
            </a:pPr>
            <a:r>
              <a:rPr lang="en-US" baseline="0" dirty="0" smtClean="0"/>
              <a:t>This includes keeping a phone log that notes who you talked to, when and the topic of discussion.</a:t>
            </a:r>
          </a:p>
          <a:p>
            <a:pPr marL="628650" lvl="1" indent="-171450">
              <a:buFont typeface="Arial" panose="020B0604020202020204" pitchFamily="34" charset="0"/>
              <a:buChar char="•"/>
            </a:pPr>
            <a:r>
              <a:rPr lang="en-US" baseline="0" dirty="0" smtClean="0"/>
              <a:t>Get written approvals from health care providers.</a:t>
            </a:r>
          </a:p>
          <a:p>
            <a:pPr marL="628650" lvl="1" indent="-171450">
              <a:buFont typeface="Arial" panose="020B0604020202020204" pitchFamily="34" charset="0"/>
              <a:buChar char="•"/>
            </a:pPr>
            <a:r>
              <a:rPr lang="en-US" baseline="0" dirty="0" smtClean="0"/>
              <a:t>Check with the insurance company to see if you need any pre-authorizations for any procedures or services.</a:t>
            </a:r>
          </a:p>
          <a:p>
            <a:pPr marL="628650" lvl="1" indent="-171450">
              <a:buFont typeface="Arial" panose="020B0604020202020204" pitchFamily="34" charset="0"/>
              <a:buChar char="•"/>
            </a:pPr>
            <a:r>
              <a:rPr lang="en-US" baseline="0" dirty="0" smtClean="0"/>
              <a:t>And finally, you will need to review bills from health care providers as well as EOB documents from your insurance company to make sure that what should be paid for is actually being reimbursed at the right amount.</a:t>
            </a:r>
          </a:p>
        </p:txBody>
      </p:sp>
      <p:sp>
        <p:nvSpPr>
          <p:cNvPr id="4" name="Slide Number Placeholder 3"/>
          <p:cNvSpPr>
            <a:spLocks noGrp="1"/>
          </p:cNvSpPr>
          <p:nvPr>
            <p:ph type="sldNum" sz="quarter" idx="10"/>
          </p:nvPr>
        </p:nvSpPr>
        <p:spPr/>
        <p:txBody>
          <a:bodyPr/>
          <a:lstStyle/>
          <a:p>
            <a:fld id="{E795D16D-A1CA-45DA-B927-A6A401A0DAE7}" type="slidenum">
              <a:rPr lang="en-US" smtClean="0"/>
              <a:t>8</a:t>
            </a:fld>
            <a:endParaRPr lang="en-US"/>
          </a:p>
        </p:txBody>
      </p:sp>
    </p:spTree>
    <p:extLst>
      <p:ext uri="{BB962C8B-B14F-4D97-AF65-F5344CB8AC3E}">
        <p14:creationId xmlns:p14="http://schemas.microsoft.com/office/powerpoint/2010/main" val="30185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Sometimes health claims are denied by insurance companies. If you think that the denial is wrong, your social worker or financial counselor from the hospital may be able to help.</a:t>
            </a:r>
          </a:p>
          <a:p>
            <a:endParaRPr lang="en-US" baseline="0" dirty="0" smtClean="0"/>
          </a:p>
          <a:p>
            <a:r>
              <a:rPr lang="en-US" baseline="0" dirty="0" smtClean="0"/>
              <a:t>There are often deadlines on appealing these decisions, so you’ll have to move forward in a timely manner.</a:t>
            </a:r>
          </a:p>
          <a:p>
            <a:endParaRPr lang="en-US" baseline="0" dirty="0" smtClean="0"/>
          </a:p>
          <a:p>
            <a:r>
              <a:rPr lang="en-US" baseline="0" dirty="0" smtClean="0"/>
              <a:t>If you have insurance through work, you can inform your employer or human resources representative about the denial.</a:t>
            </a:r>
          </a:p>
          <a:p>
            <a:endParaRPr lang="en-US" baseline="0" dirty="0" smtClean="0"/>
          </a:p>
          <a:p>
            <a:r>
              <a:rPr lang="en-US" baseline="0" dirty="0" smtClean="0"/>
              <a:t>Other legal resources include the National Cancer Legal Services Network (NCLSN, nclsn.org) and your state’s insurance commissioner or consumer protection agency.</a:t>
            </a:r>
          </a:p>
        </p:txBody>
      </p:sp>
      <p:sp>
        <p:nvSpPr>
          <p:cNvPr id="4" name="Slide Number Placeholder 3"/>
          <p:cNvSpPr>
            <a:spLocks noGrp="1"/>
          </p:cNvSpPr>
          <p:nvPr>
            <p:ph type="sldNum" sz="quarter" idx="10"/>
          </p:nvPr>
        </p:nvSpPr>
        <p:spPr/>
        <p:txBody>
          <a:bodyPr/>
          <a:lstStyle/>
          <a:p>
            <a:fld id="{E795D16D-A1CA-45DA-B927-A6A401A0DAE7}" type="slidenum">
              <a:rPr lang="en-US" smtClean="0"/>
              <a:t>9</a:t>
            </a:fld>
            <a:endParaRPr lang="en-US"/>
          </a:p>
        </p:txBody>
      </p:sp>
    </p:spTree>
    <p:extLst>
      <p:ext uri="{BB962C8B-B14F-4D97-AF65-F5344CB8AC3E}">
        <p14:creationId xmlns:p14="http://schemas.microsoft.com/office/powerpoint/2010/main" val="4050998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BT_PPT_COVE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7472" y="2880360"/>
            <a:ext cx="7772400" cy="14700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7472" y="4572000"/>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386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3952"/>
            <a:ext cx="2133600" cy="365125"/>
          </a:xfrm>
          <a:prstGeom prst="rect">
            <a:avLst/>
          </a:prstGeom>
        </p:spPr>
        <p:txBody>
          <a:bodyPr/>
          <a:lstStyle>
            <a:lvl1pPr>
              <a:defRPr>
                <a:latin typeface="Arial"/>
                <a:cs typeface="Arial"/>
              </a:defRPr>
            </a:lvl1pPr>
          </a:lstStyle>
          <a:p>
            <a:fld id="{90695898-8B3E-834C-B7F5-7DEB4E97AE31}" type="datetimeFigureOut">
              <a:rPr lang="en-US" smtClean="0"/>
              <a:pPr/>
              <a:t>3/27/2017</a:t>
            </a:fld>
            <a:endParaRPr lang="en-US" dirty="0"/>
          </a:p>
        </p:txBody>
      </p:sp>
      <p:sp>
        <p:nvSpPr>
          <p:cNvPr id="6" name="Slide Number Placeholder 5"/>
          <p:cNvSpPr>
            <a:spLocks noGrp="1"/>
          </p:cNvSpPr>
          <p:nvPr>
            <p:ph type="sldNum" sz="quarter" idx="12"/>
          </p:nvPr>
        </p:nvSpPr>
        <p:spPr>
          <a:xfrm>
            <a:off x="3505200" y="6470770"/>
            <a:ext cx="2133600" cy="365125"/>
          </a:xfrm>
          <a:prstGeom prst="rect">
            <a:avLst/>
          </a:prstGeom>
        </p:spPr>
        <p:txBody>
          <a:bodyPr/>
          <a:lstStyle>
            <a:lvl1pPr algn="ctr">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5335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8938"/>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875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8"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76331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01777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11" name="Slide Number Placeholder 5"/>
          <p:cNvSpPr>
            <a:spLocks noGrp="1"/>
          </p:cNvSpPr>
          <p:nvPr>
            <p:ph type="sldNum" sz="quarter" idx="11"/>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0153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7"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241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6"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357180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BT_PPT_SUB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44834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3/27/2017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31645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ts val="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ts val="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ts val="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ts val="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needymeds.com/" TargetMode="External"/><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togetherrxaccess.com/" TargetMode="External"/><Relationship Id="rId5" Type="http://schemas.openxmlformats.org/officeDocument/2006/relationships/hyperlink" Target="http://www.rxassist.org/" TargetMode="External"/><Relationship Id="rId4" Type="http://schemas.openxmlformats.org/officeDocument/2006/relationships/hyperlink" Target="http://www.pparx.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merkhelp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iveforward.com/" TargetMode="External"/><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fundme.com/" TargetMode="External"/><Relationship Id="rId4" Type="http://schemas.openxmlformats.org/officeDocument/2006/relationships/hyperlink" Target="http://www.youcaring.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ncls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47472" y="2880360"/>
            <a:ext cx="5392928" cy="1470025"/>
          </a:xfrm>
        </p:spPr>
        <p:txBody>
          <a:bodyPr>
            <a:normAutofit/>
          </a:bodyPr>
          <a:lstStyle/>
          <a:p>
            <a:r>
              <a:rPr lang="en-US" dirty="0" smtClean="0"/>
              <a:t>Financial and Legal Concerns</a:t>
            </a:r>
            <a:endParaRPr lang="en-US" dirty="0"/>
          </a:p>
        </p:txBody>
      </p:sp>
      <p:sp>
        <p:nvSpPr>
          <p:cNvPr id="3" name="Subtitle 7"/>
          <p:cNvSpPr>
            <a:spLocks noGrp="1"/>
          </p:cNvSpPr>
          <p:nvPr>
            <p:ph type="subTitle" idx="1"/>
          </p:nvPr>
        </p:nvSpPr>
        <p:spPr>
          <a:xfrm>
            <a:off x="347472" y="4572000"/>
            <a:ext cx="6400800" cy="1752600"/>
          </a:xfrm>
        </p:spPr>
        <p:txBody>
          <a:bodyPr/>
          <a:lstStyle/>
          <a:p>
            <a:r>
              <a:rPr lang="en-US" dirty="0" smtClean="0"/>
              <a:t>Presented by [NAME]</a:t>
            </a:r>
            <a:endParaRPr lang="en-US" dirty="0"/>
          </a:p>
        </p:txBody>
      </p:sp>
    </p:spTree>
    <p:extLst>
      <p:ext uri="{BB962C8B-B14F-4D97-AF65-F5344CB8AC3E}">
        <p14:creationId xmlns:p14="http://schemas.microsoft.com/office/powerpoint/2010/main" val="278457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COBRA</a:t>
            </a:r>
            <a:endParaRPr lang="en-US" dirty="0"/>
          </a:p>
        </p:txBody>
      </p:sp>
      <p:sp>
        <p:nvSpPr>
          <p:cNvPr id="3" name="Content Placeholder 2"/>
          <p:cNvSpPr>
            <a:spLocks noGrp="1"/>
          </p:cNvSpPr>
          <p:nvPr>
            <p:ph idx="1"/>
          </p:nvPr>
        </p:nvSpPr>
        <p:spPr/>
        <p:txBody>
          <a:bodyPr/>
          <a:lstStyle/>
          <a:p>
            <a:r>
              <a:rPr lang="en-US" dirty="0" smtClean="0"/>
              <a:t>Continuation of employer-based insurance</a:t>
            </a:r>
          </a:p>
          <a:p>
            <a:pPr lvl="1"/>
            <a:r>
              <a:rPr lang="en-US" dirty="0" smtClean="0"/>
              <a:t>18 months</a:t>
            </a:r>
          </a:p>
          <a:p>
            <a:pPr lvl="1"/>
            <a:r>
              <a:rPr lang="en-US" dirty="0" smtClean="0"/>
              <a:t>60 days to choose</a:t>
            </a:r>
          </a:p>
          <a:p>
            <a:pPr lvl="1"/>
            <a:r>
              <a:rPr lang="en-US" dirty="0" smtClean="0"/>
              <a:t>Costly premiums</a:t>
            </a:r>
          </a:p>
          <a:p>
            <a:endParaRPr lang="en-US" dirty="0" smtClean="0"/>
          </a:p>
          <a:p>
            <a:r>
              <a:rPr lang="en-US" dirty="0" smtClean="0"/>
              <a:t>Not always an option</a:t>
            </a:r>
          </a:p>
          <a:p>
            <a:pPr lvl="1"/>
            <a:r>
              <a:rPr lang="en-US" dirty="0" smtClean="0"/>
              <a:t>Smaller companies of &lt;20 employees</a:t>
            </a:r>
          </a:p>
          <a:p>
            <a:pPr lvl="1"/>
            <a:r>
              <a:rPr lang="en-US" dirty="0" smtClean="0"/>
              <a:t>Non-profits sometimes do not have to offer</a:t>
            </a:r>
          </a:p>
          <a:p>
            <a:pPr lvl="1"/>
            <a:endParaRPr lang="en-US" dirty="0"/>
          </a:p>
          <a:p>
            <a:r>
              <a:rPr lang="en-US" dirty="0" smtClean="0"/>
              <a:t>COBRA can end</a:t>
            </a:r>
          </a:p>
          <a:p>
            <a:pPr lvl="1"/>
            <a:r>
              <a:rPr lang="en-US" dirty="0" smtClean="0"/>
              <a:t>Employer discontinues group coverage</a:t>
            </a:r>
          </a:p>
          <a:p>
            <a:pPr lvl="1"/>
            <a:r>
              <a:rPr lang="en-US" dirty="0" smtClean="0"/>
              <a:t>Patient becomes eligible for Medicare</a:t>
            </a:r>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474768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Care Act (ACA)</a:t>
            </a:r>
            <a:endParaRPr lang="en-US" dirty="0"/>
          </a:p>
        </p:txBody>
      </p:sp>
      <p:sp>
        <p:nvSpPr>
          <p:cNvPr id="3" name="Content Placeholder 2"/>
          <p:cNvSpPr>
            <a:spLocks noGrp="1"/>
          </p:cNvSpPr>
          <p:nvPr>
            <p:ph idx="1"/>
          </p:nvPr>
        </p:nvSpPr>
        <p:spPr/>
        <p:txBody>
          <a:bodyPr/>
          <a:lstStyle/>
          <a:p>
            <a:r>
              <a:rPr lang="en-US" dirty="0" smtClean="0"/>
              <a:t>Source for insurance coverage</a:t>
            </a:r>
          </a:p>
          <a:p>
            <a:pPr lvl="1"/>
            <a:r>
              <a:rPr lang="en-US" dirty="0" smtClean="0">
                <a:hlinkClick r:id="rId3"/>
              </a:rPr>
              <a:t>www.healthcare.gov</a:t>
            </a:r>
            <a:endParaRPr lang="en-US" dirty="0" smtClean="0"/>
          </a:p>
          <a:p>
            <a:pPr lvl="1"/>
            <a:endParaRPr lang="en-US" dirty="0"/>
          </a:p>
          <a:p>
            <a:r>
              <a:rPr lang="en-US" dirty="0" smtClean="0"/>
              <a:t>ACA features</a:t>
            </a:r>
          </a:p>
          <a:p>
            <a:pPr lvl="1"/>
            <a:r>
              <a:rPr lang="en-US" dirty="0" smtClean="0"/>
              <a:t>No pre-existing condition exclusions</a:t>
            </a:r>
          </a:p>
          <a:p>
            <a:pPr lvl="1"/>
            <a:r>
              <a:rPr lang="en-US" dirty="0" smtClean="0"/>
              <a:t>Tax credits available to cover premiums</a:t>
            </a:r>
          </a:p>
        </p:txBody>
      </p:sp>
      <p:pic>
        <p:nvPicPr>
          <p:cNvPr id="4" name="Picture 3"/>
          <p:cNvPicPr>
            <a:picLocks noChangeAspect="1"/>
          </p:cNvPicPr>
          <p:nvPr/>
        </p:nvPicPr>
        <p:blipFill rotWithShape="1">
          <a:blip r:embed="rId4"/>
          <a:srcRect l="1685" t="11062" r="12058" b="35040"/>
          <a:stretch/>
        </p:blipFill>
        <p:spPr>
          <a:xfrm>
            <a:off x="1731041" y="4232149"/>
            <a:ext cx="4900658" cy="1722474"/>
          </a:xfrm>
          <a:prstGeom prst="rect">
            <a:avLst/>
          </a:prstGeom>
        </p:spPr>
      </p:pic>
      <p:pic>
        <p:nvPicPr>
          <p:cNvPr id="5" name="Content Placeholder 4" descr="ABTAWordTemplatev2.jpg"/>
          <p:cNvPicPr>
            <a:picLocks/>
          </p:cNvPicPr>
          <p:nvPr/>
        </p:nvPicPr>
        <p:blipFill rotWithShape="1">
          <a:blip r:embed="rId5"/>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96712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Assistance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Discount programs</a:t>
            </a:r>
          </a:p>
          <a:p>
            <a:pPr lvl="1"/>
            <a:r>
              <a:rPr lang="en-US" dirty="0" smtClean="0"/>
              <a:t>Target, </a:t>
            </a:r>
            <a:r>
              <a:rPr lang="en-US" dirty="0"/>
              <a:t>Walmart, </a:t>
            </a:r>
            <a:r>
              <a:rPr lang="en-US" dirty="0" smtClean="0"/>
              <a:t>Walgreens</a:t>
            </a:r>
          </a:p>
          <a:p>
            <a:pPr lvl="1"/>
            <a:endParaRPr lang="en-US" dirty="0"/>
          </a:p>
          <a:p>
            <a:r>
              <a:rPr lang="en-US" dirty="0" smtClean="0"/>
              <a:t>Prescription Assistance Programs (PAPs)</a:t>
            </a:r>
          </a:p>
          <a:p>
            <a:pPr lvl="1"/>
            <a:r>
              <a:rPr lang="en-US" dirty="0" smtClean="0"/>
              <a:t>Needy Meds</a:t>
            </a:r>
            <a:r>
              <a:rPr lang="en-US" dirty="0"/>
              <a:t> </a:t>
            </a:r>
            <a:r>
              <a:rPr lang="en-US" u="sng" dirty="0" smtClean="0">
                <a:hlinkClick r:id="rId3"/>
              </a:rPr>
              <a:t>(www.needymeds.com</a:t>
            </a:r>
            <a:r>
              <a:rPr lang="en-US" u="sng" dirty="0" smtClean="0"/>
              <a:t>)</a:t>
            </a:r>
            <a:r>
              <a:rPr lang="en-US" dirty="0"/>
              <a:t> </a:t>
            </a:r>
          </a:p>
          <a:p>
            <a:pPr lvl="1"/>
            <a:r>
              <a:rPr lang="en-US" dirty="0"/>
              <a:t>Partnership for Prescription Assistance (PPA</a:t>
            </a:r>
            <a:r>
              <a:rPr lang="en-US" dirty="0" smtClean="0"/>
              <a:t>) (</a:t>
            </a:r>
            <a:r>
              <a:rPr lang="en-US" u="sng" dirty="0" smtClean="0">
                <a:hlinkClick r:id="rId4"/>
              </a:rPr>
              <a:t>www.pparx.org</a:t>
            </a:r>
            <a:r>
              <a:rPr lang="en-US" u="sng" dirty="0" smtClean="0"/>
              <a:t>)</a:t>
            </a:r>
            <a:r>
              <a:rPr lang="en-US" dirty="0"/>
              <a:t/>
            </a:r>
            <a:br>
              <a:rPr lang="en-US" dirty="0"/>
            </a:br>
            <a:r>
              <a:rPr lang="en-US" dirty="0" smtClean="0"/>
              <a:t>Rx </a:t>
            </a:r>
            <a:r>
              <a:rPr lang="en-US" dirty="0"/>
              <a:t>Assist </a:t>
            </a:r>
            <a:r>
              <a:rPr lang="en-US" dirty="0" smtClean="0"/>
              <a:t>(</a:t>
            </a:r>
            <a:r>
              <a:rPr lang="en-US" u="sng" dirty="0" smtClean="0">
                <a:hlinkClick r:id="rId5"/>
              </a:rPr>
              <a:t>www.rxassist.org</a:t>
            </a:r>
            <a:r>
              <a:rPr lang="en-US" u="sng" dirty="0" smtClean="0"/>
              <a:t>)</a:t>
            </a:r>
            <a:endParaRPr lang="en-US" dirty="0"/>
          </a:p>
          <a:p>
            <a:pPr lvl="1"/>
            <a:r>
              <a:rPr lang="en-US" dirty="0"/>
              <a:t>Together Rx Access </a:t>
            </a:r>
            <a:r>
              <a:rPr lang="en-US" dirty="0" smtClean="0"/>
              <a:t>Program</a:t>
            </a:r>
            <a:r>
              <a:rPr lang="en-US" dirty="0"/>
              <a:t> </a:t>
            </a:r>
            <a:r>
              <a:rPr lang="en-US" dirty="0" smtClean="0"/>
              <a:t>(</a:t>
            </a:r>
            <a:r>
              <a:rPr lang="en-US" u="sng" dirty="0" smtClean="0">
                <a:hlinkClick r:id="rId6"/>
              </a:rPr>
              <a:t>www.togetherrxaccess.com</a:t>
            </a:r>
            <a:r>
              <a:rPr lang="en-US" u="sng" dirty="0" smtClean="0"/>
              <a:t>)</a:t>
            </a:r>
          </a:p>
          <a:p>
            <a:pPr marL="0" indent="0">
              <a:buNone/>
            </a:pPr>
            <a:endParaRPr lang="en-US" u="sng" dirty="0" smtClean="0"/>
          </a:p>
          <a:p>
            <a:r>
              <a:rPr lang="en-US" dirty="0"/>
              <a:t>Co-pay </a:t>
            </a:r>
            <a:r>
              <a:rPr lang="en-US" dirty="0" smtClean="0"/>
              <a:t>assistance</a:t>
            </a:r>
          </a:p>
          <a:p>
            <a:pPr lvl="1"/>
            <a:r>
              <a:rPr lang="en-US" dirty="0" err="1" smtClean="0"/>
              <a:t>CancerCare</a:t>
            </a:r>
            <a:r>
              <a:rPr lang="en-US" dirty="0" smtClean="0"/>
              <a:t> Co-Pay Assistance Program (GBM patients only)</a:t>
            </a:r>
          </a:p>
          <a:p>
            <a:pPr lvl="1"/>
            <a:r>
              <a:rPr lang="en-US" dirty="0" smtClean="0"/>
              <a:t>Brain Tumor Drug Copayment Assistance Program (Primary malignant brain tumors only)</a:t>
            </a:r>
            <a:endParaRPr lang="en-US" dirty="0"/>
          </a:p>
          <a:p>
            <a:endParaRPr lang="en-US" dirty="0" smtClean="0"/>
          </a:p>
          <a:p>
            <a:endParaRPr lang="en-US" dirty="0" smtClean="0"/>
          </a:p>
          <a:p>
            <a:pPr lvl="1"/>
            <a:endParaRPr lang="en-US" dirty="0"/>
          </a:p>
          <a:p>
            <a:endParaRPr lang="en-US" dirty="0" smtClean="0"/>
          </a:p>
        </p:txBody>
      </p:sp>
      <p:pic>
        <p:nvPicPr>
          <p:cNvPr id="5" name="Content Placeholder 4" descr="ABTAWordTemplatev2.jpg"/>
          <p:cNvPicPr>
            <a:picLocks/>
          </p:cNvPicPr>
          <p:nvPr/>
        </p:nvPicPr>
        <p:blipFill rotWithShape="1">
          <a:blip r:embed="rId7"/>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817188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Temodar</a:t>
            </a:r>
            <a:r>
              <a:rPr lang="en-US" dirty="0" smtClean="0"/>
              <a:t> Assistance</a:t>
            </a:r>
            <a:endParaRPr lang="en-US" dirty="0"/>
          </a:p>
        </p:txBody>
      </p:sp>
      <p:sp>
        <p:nvSpPr>
          <p:cNvPr id="3" name="Content Placeholder 2"/>
          <p:cNvSpPr>
            <a:spLocks noGrp="1"/>
          </p:cNvSpPr>
          <p:nvPr>
            <p:ph idx="1"/>
          </p:nvPr>
        </p:nvSpPr>
        <p:spPr/>
        <p:txBody>
          <a:bodyPr>
            <a:normAutofit/>
          </a:bodyPr>
          <a:lstStyle/>
          <a:p>
            <a:r>
              <a:rPr lang="en-US" dirty="0" smtClean="0"/>
              <a:t>Merck Patient Assistance Program</a:t>
            </a:r>
          </a:p>
          <a:p>
            <a:endParaRPr lang="en-US" dirty="0"/>
          </a:p>
          <a:p>
            <a:r>
              <a:rPr lang="en-US" dirty="0" smtClean="0">
                <a:hlinkClick r:id="rId3"/>
              </a:rPr>
              <a:t>www.merkhelps.com</a:t>
            </a:r>
            <a:endParaRPr lang="en-US" dirty="0" smtClean="0"/>
          </a:p>
          <a:p>
            <a:endParaRPr lang="en-US" dirty="0"/>
          </a:p>
          <a:p>
            <a:r>
              <a:rPr lang="en-US" dirty="0" smtClean="0"/>
              <a:t>Program contact information/Request enrollment form/brochure</a:t>
            </a:r>
          </a:p>
          <a:p>
            <a:pPr marL="400050" lvl="1" indent="0">
              <a:buNone/>
            </a:pPr>
            <a:r>
              <a:rPr lang="en-US" dirty="0" smtClean="0"/>
              <a:t>1-800-727-5400</a:t>
            </a:r>
            <a:endParaRPr lang="en-US" dirty="0"/>
          </a:p>
          <a:p>
            <a:pPr marL="457200" lvl="1" indent="0">
              <a:buNone/>
            </a:pPr>
            <a:r>
              <a:rPr lang="en-US" dirty="0" smtClean="0"/>
              <a:t>Hours</a:t>
            </a:r>
            <a:r>
              <a:rPr lang="en-US" dirty="0"/>
              <a:t>: 8 AM – 8 PM EST </a:t>
            </a:r>
          </a:p>
          <a:p>
            <a:pPr marL="457200" lvl="1" indent="0">
              <a:buNone/>
            </a:pPr>
            <a:r>
              <a:rPr lang="en-US" dirty="0"/>
              <a:t>Days: Monday – Friday</a:t>
            </a:r>
            <a:endParaRPr lang="en-US" dirty="0" smtClean="0"/>
          </a:p>
          <a:p>
            <a:endParaRPr lang="en-US" dirty="0" smtClean="0"/>
          </a:p>
          <a:p>
            <a:endParaRPr lang="en-US" dirty="0" smtClean="0"/>
          </a:p>
          <a:p>
            <a:pPr lvl="1"/>
            <a:endParaRPr lang="en-US" dirty="0"/>
          </a:p>
          <a:p>
            <a:endParaRPr lang="en-US" dirty="0" smtClean="0"/>
          </a:p>
        </p:txBody>
      </p:sp>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484750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3928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work or not to work?</a:t>
            </a:r>
            <a:endParaRPr lang="en-US" dirty="0"/>
          </a:p>
        </p:txBody>
      </p:sp>
      <p:sp>
        <p:nvSpPr>
          <p:cNvPr id="3" name="Content Placeholder 2"/>
          <p:cNvSpPr>
            <a:spLocks noGrp="1"/>
          </p:cNvSpPr>
          <p:nvPr>
            <p:ph idx="1"/>
          </p:nvPr>
        </p:nvSpPr>
        <p:spPr/>
        <p:txBody>
          <a:bodyPr/>
          <a:lstStyle/>
          <a:p>
            <a:r>
              <a:rPr lang="en-US" dirty="0" smtClean="0"/>
              <a:t>Effects of treatments on work and schedule</a:t>
            </a:r>
          </a:p>
          <a:p>
            <a:r>
              <a:rPr lang="en-US" dirty="0"/>
              <a:t>J</a:t>
            </a:r>
            <a:r>
              <a:rPr lang="en-US" dirty="0" smtClean="0"/>
              <a:t>ob demands (physical/mental)</a:t>
            </a:r>
          </a:p>
          <a:p>
            <a:r>
              <a:rPr lang="en-US" dirty="0" smtClean="0"/>
              <a:t>Flexibility of work environment</a:t>
            </a:r>
          </a:p>
          <a:p>
            <a:r>
              <a:rPr lang="en-US" dirty="0" smtClean="0"/>
              <a:t>Accommodations available?</a:t>
            </a:r>
          </a:p>
          <a:p>
            <a:r>
              <a:rPr lang="en-US" dirty="0" smtClean="0"/>
              <a:t>Financial/health insurance consequences</a:t>
            </a:r>
          </a:p>
          <a:p>
            <a:r>
              <a:rPr lang="en-US" dirty="0" smtClean="0"/>
              <a:t>Connection between identity and work</a:t>
            </a:r>
          </a:p>
          <a:p>
            <a:r>
              <a:rPr lang="en-US" dirty="0" smtClean="0"/>
              <a:t>Career priorities</a:t>
            </a:r>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010113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Medical Leave Act (FMLA)</a:t>
            </a:r>
            <a:endParaRPr lang="en-US" dirty="0"/>
          </a:p>
        </p:txBody>
      </p:sp>
      <p:sp>
        <p:nvSpPr>
          <p:cNvPr id="3" name="Content Placeholder 2"/>
          <p:cNvSpPr>
            <a:spLocks noGrp="1"/>
          </p:cNvSpPr>
          <p:nvPr>
            <p:ph idx="1"/>
          </p:nvPr>
        </p:nvSpPr>
        <p:spPr/>
        <p:txBody>
          <a:bodyPr/>
          <a:lstStyle/>
          <a:p>
            <a:r>
              <a:rPr lang="en-US" dirty="0" smtClean="0"/>
              <a:t>FMLA</a:t>
            </a:r>
          </a:p>
          <a:p>
            <a:pPr lvl="1"/>
            <a:r>
              <a:rPr lang="en-US" dirty="0" smtClean="0"/>
              <a:t>12 work weeks of unpaid leave during any 12-month period</a:t>
            </a:r>
          </a:p>
          <a:p>
            <a:pPr lvl="1"/>
            <a:r>
              <a:rPr lang="en-US" dirty="0" smtClean="0"/>
              <a:t>For patient, or to care for spouse, parent or minor child</a:t>
            </a:r>
          </a:p>
          <a:p>
            <a:pPr lvl="1"/>
            <a:r>
              <a:rPr lang="en-US" dirty="0" smtClean="0"/>
              <a:t>Can keep health benefits</a:t>
            </a:r>
          </a:p>
          <a:p>
            <a:pPr lvl="1"/>
            <a:endParaRPr lang="en-US" dirty="0"/>
          </a:p>
          <a:p>
            <a:r>
              <a:rPr lang="en-US" dirty="0" smtClean="0"/>
              <a:t>Eligibility</a:t>
            </a:r>
          </a:p>
          <a:p>
            <a:pPr lvl="1"/>
            <a:r>
              <a:rPr lang="en-US" dirty="0" smtClean="0"/>
              <a:t>Employers with 50+ employees</a:t>
            </a:r>
          </a:p>
          <a:p>
            <a:pPr lvl="1"/>
            <a:r>
              <a:rPr lang="en-US" dirty="0" smtClean="0"/>
              <a:t>Employee has worked 12 months or 1250 hours</a:t>
            </a:r>
          </a:p>
          <a:p>
            <a:pPr lvl="1"/>
            <a:endParaRPr lang="en-US" dirty="0" smtClean="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693245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and long-term disability insurance</a:t>
            </a:r>
            <a:endParaRPr lang="en-US" dirty="0"/>
          </a:p>
        </p:txBody>
      </p:sp>
      <p:sp>
        <p:nvSpPr>
          <p:cNvPr id="3" name="Content Placeholder 2"/>
          <p:cNvSpPr>
            <a:spLocks noGrp="1"/>
          </p:cNvSpPr>
          <p:nvPr>
            <p:ph idx="1"/>
          </p:nvPr>
        </p:nvSpPr>
        <p:spPr/>
        <p:txBody>
          <a:bodyPr>
            <a:normAutofit fontScale="92500"/>
          </a:bodyPr>
          <a:lstStyle/>
          <a:p>
            <a:r>
              <a:rPr lang="en-US" dirty="0" smtClean="0"/>
              <a:t>Employer plans</a:t>
            </a:r>
          </a:p>
          <a:p>
            <a:pPr lvl="1"/>
            <a:r>
              <a:rPr lang="en-US" dirty="0" smtClean="0"/>
              <a:t>Company sets terms for coverage</a:t>
            </a:r>
          </a:p>
          <a:p>
            <a:pPr lvl="1"/>
            <a:r>
              <a:rPr lang="en-US" dirty="0" smtClean="0"/>
              <a:t>Employee pays premium</a:t>
            </a:r>
          </a:p>
          <a:p>
            <a:r>
              <a:rPr lang="en-US" dirty="0" smtClean="0"/>
              <a:t>Private insurance</a:t>
            </a:r>
          </a:p>
          <a:p>
            <a:endParaRPr lang="en-US" dirty="0"/>
          </a:p>
          <a:p>
            <a:r>
              <a:rPr lang="en-US" dirty="0" smtClean="0"/>
              <a:t>Short-term</a:t>
            </a:r>
          </a:p>
          <a:p>
            <a:pPr lvl="1"/>
            <a:r>
              <a:rPr lang="en-US" dirty="0"/>
              <a:t>4</a:t>
            </a:r>
            <a:r>
              <a:rPr lang="en-US" dirty="0" smtClean="0"/>
              <a:t>0-70% of pre-disability earnings</a:t>
            </a:r>
          </a:p>
          <a:p>
            <a:pPr lvl="1"/>
            <a:r>
              <a:rPr lang="en-US" dirty="0" smtClean="0"/>
              <a:t>9 weeks – 1 year</a:t>
            </a:r>
          </a:p>
          <a:p>
            <a:pPr lvl="1"/>
            <a:endParaRPr lang="en-US" dirty="0"/>
          </a:p>
          <a:p>
            <a:r>
              <a:rPr lang="en-US" dirty="0" smtClean="0"/>
              <a:t>Long term</a:t>
            </a:r>
          </a:p>
          <a:p>
            <a:pPr lvl="1"/>
            <a:r>
              <a:rPr lang="en-US" dirty="0" smtClean="0"/>
              <a:t>50-70% of pre-disability earnings</a:t>
            </a:r>
          </a:p>
          <a:p>
            <a:pPr lvl="1"/>
            <a:r>
              <a:rPr lang="en-US" dirty="0" smtClean="0"/>
              <a:t>5-10 years or to age 65</a:t>
            </a:r>
          </a:p>
          <a:p>
            <a:pPr lvl="1"/>
            <a:r>
              <a:rPr lang="en-US" dirty="0" smtClean="0"/>
              <a:t>Need to have worked for specified amount of time</a:t>
            </a:r>
          </a:p>
          <a:p>
            <a:pPr lvl="1"/>
            <a:endParaRPr lang="en-US" dirty="0" smtClean="0"/>
          </a:p>
          <a:p>
            <a:pPr lvl="1"/>
            <a:endParaRPr lang="en-US" dirty="0" smtClean="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934344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Security Disability Insurance (SSDI)</a:t>
            </a:r>
            <a:endParaRPr lang="en-US" dirty="0"/>
          </a:p>
        </p:txBody>
      </p:sp>
      <p:sp>
        <p:nvSpPr>
          <p:cNvPr id="3" name="Content Placeholder 2"/>
          <p:cNvSpPr>
            <a:spLocks noGrp="1"/>
          </p:cNvSpPr>
          <p:nvPr>
            <p:ph idx="1"/>
          </p:nvPr>
        </p:nvSpPr>
        <p:spPr/>
        <p:txBody>
          <a:bodyPr>
            <a:normAutofit/>
          </a:bodyPr>
          <a:lstStyle/>
          <a:p>
            <a:r>
              <a:rPr lang="en-US" dirty="0" smtClean="0"/>
              <a:t>Federal long-term disability </a:t>
            </a:r>
            <a:r>
              <a:rPr lang="en-US" dirty="0" smtClean="0"/>
              <a:t>insurance</a:t>
            </a:r>
            <a:endParaRPr lang="en-US" dirty="0" smtClean="0"/>
          </a:p>
          <a:p>
            <a:endParaRPr lang="en-US" dirty="0" smtClean="0"/>
          </a:p>
          <a:p>
            <a:r>
              <a:rPr lang="en-US" dirty="0" smtClean="0"/>
              <a:t>Eligibility</a:t>
            </a:r>
          </a:p>
          <a:p>
            <a:pPr lvl="1"/>
            <a:r>
              <a:rPr lang="en-US" dirty="0" smtClean="0"/>
              <a:t>Worked 5 out of the last 10 years</a:t>
            </a:r>
          </a:p>
          <a:p>
            <a:pPr lvl="1"/>
            <a:r>
              <a:rPr lang="en-US" dirty="0" smtClean="0"/>
              <a:t>Unable to work for a year or more</a:t>
            </a:r>
          </a:p>
          <a:p>
            <a:pPr lvl="1"/>
            <a:endParaRPr lang="en-US" dirty="0" smtClean="0"/>
          </a:p>
          <a:p>
            <a:r>
              <a:rPr lang="en-US" dirty="0" smtClean="0"/>
              <a:t>Dependent eligibility</a:t>
            </a:r>
          </a:p>
          <a:p>
            <a:pPr lvl="1"/>
            <a:r>
              <a:rPr lang="en-US" dirty="0" smtClean="0"/>
              <a:t>Children up to 18 may receive benefits</a:t>
            </a:r>
          </a:p>
          <a:p>
            <a:pPr lvl="1"/>
            <a:r>
              <a:rPr lang="en-US" dirty="0" smtClean="0"/>
              <a:t>Adult children up to 22 are considered</a:t>
            </a:r>
          </a:p>
          <a:p>
            <a:pPr marL="457200" lvl="1" indent="0">
              <a:buNone/>
            </a:pPr>
            <a:endParaRPr lang="en-US" dirty="0" smtClean="0"/>
          </a:p>
          <a:p>
            <a:r>
              <a:rPr lang="en-US" dirty="0" smtClean="0"/>
              <a:t>Waiting period = 6 months</a:t>
            </a:r>
          </a:p>
          <a:p>
            <a:pPr lvl="1"/>
            <a:endParaRPr lang="en-US" dirty="0" smtClean="0"/>
          </a:p>
          <a:p>
            <a:pPr lvl="1"/>
            <a:endParaRPr lang="en-US" dirty="0" smtClean="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6" name="TextBox 5"/>
          <p:cNvSpPr txBox="1"/>
          <p:nvPr/>
        </p:nvSpPr>
        <p:spPr>
          <a:xfrm>
            <a:off x="457200" y="6490590"/>
            <a:ext cx="4918334" cy="369332"/>
          </a:xfrm>
          <a:prstGeom prst="rect">
            <a:avLst/>
          </a:prstGeom>
          <a:noFill/>
        </p:spPr>
        <p:txBody>
          <a:bodyPr wrap="none" rtlCol="0">
            <a:spAutoFit/>
          </a:bodyPr>
          <a:lstStyle/>
          <a:p>
            <a:r>
              <a:rPr lang="en-US" dirty="0">
                <a:solidFill>
                  <a:schemeClr val="bg1"/>
                </a:solidFill>
              </a:rPr>
              <a:t>1. http://www.ssa.gov/planners/disability/#&amp;a0=0</a:t>
            </a:r>
          </a:p>
        </p:txBody>
      </p:sp>
      <p:pic>
        <p:nvPicPr>
          <p:cNvPr id="7" name="Picture 6"/>
          <p:cNvPicPr>
            <a:picLocks noChangeAspect="1"/>
          </p:cNvPicPr>
          <p:nvPr/>
        </p:nvPicPr>
        <p:blipFill>
          <a:blip r:embed="rId4"/>
          <a:stretch>
            <a:fillRect/>
          </a:stretch>
        </p:blipFill>
        <p:spPr>
          <a:xfrm>
            <a:off x="6325935" y="2140617"/>
            <a:ext cx="2531311" cy="1898483"/>
          </a:xfrm>
          <a:prstGeom prst="rect">
            <a:avLst/>
          </a:prstGeom>
        </p:spPr>
      </p:pic>
    </p:spTree>
    <p:extLst>
      <p:ext uri="{BB962C8B-B14F-4D97-AF65-F5344CB8AC3E}">
        <p14:creationId xmlns:p14="http://schemas.microsoft.com/office/powerpoint/2010/main" val="1365209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SSDI</a:t>
            </a:r>
            <a:r>
              <a:rPr lang="en-US" dirty="0"/>
              <a:t> </a:t>
            </a:r>
            <a:r>
              <a:rPr lang="en-US" dirty="0" smtClean="0"/>
              <a:t>(cont.)</a:t>
            </a:r>
            <a:endParaRPr lang="en-US" dirty="0"/>
          </a:p>
        </p:txBody>
      </p:sp>
      <p:sp>
        <p:nvSpPr>
          <p:cNvPr id="3" name="Content Placeholder 2"/>
          <p:cNvSpPr>
            <a:spLocks noGrp="1"/>
          </p:cNvSpPr>
          <p:nvPr>
            <p:ph idx="1"/>
          </p:nvPr>
        </p:nvSpPr>
        <p:spPr>
          <a:xfrm>
            <a:off x="457200" y="1600200"/>
            <a:ext cx="7451558" cy="4525963"/>
          </a:xfrm>
        </p:spPr>
        <p:txBody>
          <a:bodyPr>
            <a:normAutofit/>
          </a:bodyPr>
          <a:lstStyle/>
          <a:p>
            <a:r>
              <a:rPr lang="en-US" dirty="0" smtClean="0"/>
              <a:t>Compassionate Allowance</a:t>
            </a:r>
          </a:p>
          <a:p>
            <a:r>
              <a:rPr lang="en-US" dirty="0" smtClean="0"/>
              <a:t>Conditions</a:t>
            </a:r>
            <a:r>
              <a:rPr lang="en-US" baseline="30000" dirty="0" smtClean="0"/>
              <a:t>1</a:t>
            </a:r>
          </a:p>
          <a:p>
            <a:pPr lvl="1"/>
            <a:r>
              <a:rPr lang="en-US" dirty="0" smtClean="0"/>
              <a:t>Glioblastoma </a:t>
            </a:r>
            <a:r>
              <a:rPr lang="en-US" dirty="0" err="1" smtClean="0"/>
              <a:t>Multiforme</a:t>
            </a:r>
            <a:r>
              <a:rPr lang="en-US" dirty="0" smtClean="0"/>
              <a:t> (GBM)</a:t>
            </a:r>
          </a:p>
          <a:p>
            <a:pPr lvl="1"/>
            <a:r>
              <a:rPr lang="en-US" dirty="0" smtClean="0"/>
              <a:t>Astrocytoma – Grade III and IV</a:t>
            </a:r>
          </a:p>
          <a:p>
            <a:pPr lvl="1"/>
            <a:r>
              <a:rPr lang="en-US" dirty="0" err="1" smtClean="0"/>
              <a:t>Ependymoblastoma</a:t>
            </a:r>
            <a:r>
              <a:rPr lang="en-US" dirty="0" smtClean="0"/>
              <a:t> (Child Brain Tumor)</a:t>
            </a:r>
          </a:p>
          <a:p>
            <a:pPr lvl="1"/>
            <a:r>
              <a:rPr lang="en-US" dirty="0" smtClean="0"/>
              <a:t>Glioma – Grade III and IV</a:t>
            </a:r>
          </a:p>
          <a:p>
            <a:pPr lvl="1"/>
            <a:r>
              <a:rPr lang="en-US" dirty="0" smtClean="0"/>
              <a:t>Malignant Brain Stem Gliomas – Childhood</a:t>
            </a:r>
          </a:p>
          <a:p>
            <a:pPr lvl="1"/>
            <a:r>
              <a:rPr lang="en-US" dirty="0" err="1" smtClean="0"/>
              <a:t>Medulloblastoma</a:t>
            </a:r>
            <a:r>
              <a:rPr lang="en-US" dirty="0" smtClean="0"/>
              <a:t> – with Metastases (PNET)</a:t>
            </a:r>
          </a:p>
          <a:p>
            <a:pPr lvl="1"/>
            <a:r>
              <a:rPr lang="en-US" dirty="0" err="1" smtClean="0"/>
              <a:t>Oligodendroglioma</a:t>
            </a:r>
            <a:r>
              <a:rPr lang="en-US" dirty="0" smtClean="0"/>
              <a:t> Grade III</a:t>
            </a:r>
          </a:p>
          <a:p>
            <a:pPr lvl="1"/>
            <a:r>
              <a:rPr lang="en-US" dirty="0" smtClean="0"/>
              <a:t>Primary Central Nervous System Lymphoma (CNS, Lymphoma – Brain)</a:t>
            </a:r>
          </a:p>
          <a:p>
            <a:pPr marL="457200" lvl="1" indent="0">
              <a:buNone/>
            </a:pPr>
            <a:endParaRPr lang="en-US" dirty="0" smtClean="0"/>
          </a:p>
          <a:p>
            <a:pPr lvl="1"/>
            <a:endParaRPr lang="en-US" dirty="0" smtClean="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6" name="Rectangle 5"/>
          <p:cNvSpPr/>
          <p:nvPr/>
        </p:nvSpPr>
        <p:spPr>
          <a:xfrm>
            <a:off x="846221" y="5907919"/>
            <a:ext cx="6673515" cy="523220"/>
          </a:xfrm>
          <a:prstGeom prst="rect">
            <a:avLst/>
          </a:prstGeom>
        </p:spPr>
        <p:txBody>
          <a:bodyPr wrap="square">
            <a:spAutoFit/>
          </a:bodyPr>
          <a:lstStyle/>
          <a:p>
            <a:pPr algn="ctr"/>
            <a:r>
              <a:rPr lang="en-US" sz="2800" i="1" dirty="0" smtClean="0">
                <a:solidFill>
                  <a:srgbClr val="7030A0"/>
                </a:solidFill>
              </a:rPr>
              <a:t>Email: compassionate.allowances@ssa.gov</a:t>
            </a:r>
            <a:endParaRPr lang="en-US" sz="2800" i="1" dirty="0">
              <a:solidFill>
                <a:srgbClr val="7030A0"/>
              </a:solidFill>
            </a:endParaRPr>
          </a:p>
        </p:txBody>
      </p:sp>
    </p:spTree>
    <p:extLst>
      <p:ext uri="{BB962C8B-B14F-4D97-AF65-F5344CB8AC3E}">
        <p14:creationId xmlns:p14="http://schemas.microsoft.com/office/powerpoint/2010/main" val="2041376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Talking about Money</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a:xfrm>
            <a:off x="457201" y="1600200"/>
            <a:ext cx="6819900" cy="4525963"/>
          </a:xfrm>
        </p:spPr>
        <p:txBody>
          <a:bodyPr>
            <a:normAutofit lnSpcReduction="10000"/>
          </a:bodyPr>
          <a:lstStyle/>
          <a:p>
            <a:r>
              <a:rPr lang="en-US" dirty="0" smtClean="0"/>
              <a:t>Difficult discussion</a:t>
            </a:r>
          </a:p>
          <a:p>
            <a:pPr lvl="1"/>
            <a:r>
              <a:rPr lang="en-US" dirty="0" smtClean="0"/>
              <a:t>Patients don’t bring up topic</a:t>
            </a:r>
          </a:p>
          <a:p>
            <a:pPr lvl="1"/>
            <a:r>
              <a:rPr lang="en-US" dirty="0" smtClean="0"/>
              <a:t>Health care teams don’t ask</a:t>
            </a:r>
          </a:p>
          <a:p>
            <a:pPr lvl="1"/>
            <a:endParaRPr lang="en-US" dirty="0"/>
          </a:p>
          <a:p>
            <a:r>
              <a:rPr lang="en-US" dirty="0" smtClean="0"/>
              <a:t>Benefits of talking about money</a:t>
            </a:r>
          </a:p>
          <a:p>
            <a:pPr lvl="1"/>
            <a:r>
              <a:rPr lang="en-US" dirty="0" smtClean="0"/>
              <a:t>Break down communications barriers</a:t>
            </a:r>
          </a:p>
          <a:p>
            <a:pPr lvl="1"/>
            <a:r>
              <a:rPr lang="en-US" dirty="0" smtClean="0"/>
              <a:t>Lead to better care</a:t>
            </a:r>
          </a:p>
          <a:p>
            <a:pPr lvl="1"/>
            <a:endParaRPr lang="en-US" dirty="0"/>
          </a:p>
          <a:p>
            <a:r>
              <a:rPr lang="en-US" dirty="0" smtClean="0"/>
              <a:t>How to bring up financial concerns</a:t>
            </a:r>
          </a:p>
          <a:p>
            <a:endParaRPr lang="en-US" dirty="0"/>
          </a:p>
          <a:p>
            <a:pPr marL="854075" indent="0" algn="ctr">
              <a:buNone/>
            </a:pPr>
            <a:r>
              <a:rPr lang="en-US" i="1" dirty="0" smtClean="0">
                <a:solidFill>
                  <a:srgbClr val="7030A0"/>
                </a:solidFill>
                <a:latin typeface="+mj-lt"/>
              </a:rPr>
              <a:t>“I’m sure I’m not the first patient to have questions about the cost of treatment. Is there someone I can talk to about these questions?”</a:t>
            </a:r>
          </a:p>
          <a:p>
            <a:pPr lvl="1"/>
            <a:endParaRPr lang="en-US" dirty="0" smtClean="0"/>
          </a:p>
          <a:p>
            <a:endParaRPr lang="en-US" dirty="0" smtClean="0"/>
          </a:p>
          <a:p>
            <a:endParaRPr lang="en-US" dirty="0"/>
          </a:p>
        </p:txBody>
      </p:sp>
      <p:pic>
        <p:nvPicPr>
          <p:cNvPr id="1026" name="Picture 2" descr="http://editions.lib.umn.edu/electionacademy/wp-content/uploads/sites/3/2011/09/question.mark_.money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7891" y="1820928"/>
            <a:ext cx="2165284" cy="216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3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 rights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American with Disabilities Act (ADA)</a:t>
            </a:r>
          </a:p>
          <a:p>
            <a:pPr lvl="1"/>
            <a:r>
              <a:rPr lang="en-US" dirty="0" smtClean="0"/>
              <a:t>15+ employees</a:t>
            </a:r>
          </a:p>
          <a:p>
            <a:pPr lvl="1"/>
            <a:r>
              <a:rPr lang="en-US" dirty="0" smtClean="0"/>
              <a:t>Hiring discrimination</a:t>
            </a:r>
          </a:p>
          <a:p>
            <a:pPr lvl="1"/>
            <a:r>
              <a:rPr lang="en-US" dirty="0" smtClean="0"/>
              <a:t>Reasonable accommodations</a:t>
            </a:r>
          </a:p>
          <a:p>
            <a:pPr lvl="1"/>
            <a:endParaRPr lang="en-US" dirty="0"/>
          </a:p>
          <a:p>
            <a:r>
              <a:rPr lang="en-US" dirty="0" smtClean="0"/>
              <a:t>Take action</a:t>
            </a:r>
          </a:p>
          <a:p>
            <a:pPr lvl="1"/>
            <a:r>
              <a:rPr lang="en-US" dirty="0" smtClean="0"/>
              <a:t>Equal Employment Opportunity Commission (EEOC)</a:t>
            </a:r>
          </a:p>
          <a:p>
            <a:pPr lvl="1"/>
            <a:r>
              <a:rPr lang="en-US" dirty="0" smtClean="0"/>
              <a:t>800-669-4000</a:t>
            </a:r>
          </a:p>
          <a:p>
            <a:pPr marL="457200" lvl="1" indent="0">
              <a:buNone/>
            </a:pPr>
            <a:endParaRPr lang="en-US" dirty="0" smtClean="0"/>
          </a:p>
        </p:txBody>
      </p:sp>
      <p:pic>
        <p:nvPicPr>
          <p:cNvPr id="5" name="Picture 4"/>
          <p:cNvPicPr>
            <a:picLocks noChangeAspect="1"/>
          </p:cNvPicPr>
          <p:nvPr/>
        </p:nvPicPr>
        <p:blipFill>
          <a:blip r:embed="rId4"/>
          <a:stretch>
            <a:fillRect/>
          </a:stretch>
        </p:blipFill>
        <p:spPr>
          <a:xfrm>
            <a:off x="6575425" y="1694038"/>
            <a:ext cx="1885950" cy="1838325"/>
          </a:xfrm>
          <a:prstGeom prst="rect">
            <a:avLst/>
          </a:prstGeom>
        </p:spPr>
      </p:pic>
      <p:pic>
        <p:nvPicPr>
          <p:cNvPr id="9" name="Picture 8"/>
          <p:cNvPicPr>
            <a:picLocks noChangeAspect="1"/>
          </p:cNvPicPr>
          <p:nvPr/>
        </p:nvPicPr>
        <p:blipFill>
          <a:blip r:embed="rId5"/>
          <a:stretch>
            <a:fillRect/>
          </a:stretch>
        </p:blipFill>
        <p:spPr>
          <a:xfrm>
            <a:off x="4181370" y="4479445"/>
            <a:ext cx="1836737" cy="1840921"/>
          </a:xfrm>
          <a:prstGeom prst="rect">
            <a:avLst/>
          </a:prstGeom>
        </p:spPr>
      </p:pic>
    </p:spTree>
    <p:extLst>
      <p:ext uri="{BB962C8B-B14F-4D97-AF65-F5344CB8AC3E}">
        <p14:creationId xmlns:p14="http://schemas.microsoft.com/office/powerpoint/2010/main" val="3711504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of Assistance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0868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Family and Friends</a:t>
            </a:r>
            <a:endParaRPr lang="en-US" dirty="0"/>
          </a:p>
        </p:txBody>
      </p:sp>
      <p:sp>
        <p:nvSpPr>
          <p:cNvPr id="3" name="Content Placeholder 2"/>
          <p:cNvSpPr>
            <a:spLocks noGrp="1"/>
          </p:cNvSpPr>
          <p:nvPr>
            <p:ph idx="1"/>
          </p:nvPr>
        </p:nvSpPr>
        <p:spPr>
          <a:xfrm>
            <a:off x="457200" y="1600200"/>
            <a:ext cx="7451558" cy="4525963"/>
          </a:xfrm>
        </p:spPr>
        <p:txBody>
          <a:bodyPr>
            <a:normAutofit/>
          </a:bodyPr>
          <a:lstStyle/>
          <a:p>
            <a:r>
              <a:rPr lang="en-US" dirty="0" smtClean="0"/>
              <a:t>Meals</a:t>
            </a:r>
          </a:p>
          <a:p>
            <a:r>
              <a:rPr lang="en-US" dirty="0" smtClean="0"/>
              <a:t>Transportation</a:t>
            </a:r>
          </a:p>
          <a:p>
            <a:r>
              <a:rPr lang="en-US" dirty="0" smtClean="0"/>
              <a:t>Childcare</a:t>
            </a:r>
          </a:p>
          <a:p>
            <a:r>
              <a:rPr lang="en-US" dirty="0" smtClean="0"/>
              <a:t>Pet care/dog walking</a:t>
            </a:r>
          </a:p>
          <a:p>
            <a:r>
              <a:rPr lang="en-US" dirty="0" smtClean="0"/>
              <a:t>Pick up/drop off prescriptions</a:t>
            </a:r>
          </a:p>
          <a:p>
            <a:r>
              <a:rPr lang="en-US" dirty="0" smtClean="0"/>
              <a:t>Gift cards (Target, Walmart, gas cards, grocery stores)</a:t>
            </a:r>
          </a:p>
          <a:p>
            <a:pPr marL="457200" lvl="1" indent="0">
              <a:buNone/>
            </a:pPr>
            <a:endParaRPr lang="en-US" dirty="0" smtClean="0"/>
          </a:p>
          <a:p>
            <a:pPr lvl="1"/>
            <a:endParaRPr lang="en-US" dirty="0" smtClean="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4" name="TextBox 3"/>
          <p:cNvSpPr txBox="1"/>
          <p:nvPr/>
        </p:nvSpPr>
        <p:spPr>
          <a:xfrm>
            <a:off x="457200" y="6490590"/>
            <a:ext cx="6300956" cy="369332"/>
          </a:xfrm>
          <a:prstGeom prst="rect">
            <a:avLst/>
          </a:prstGeom>
          <a:noFill/>
        </p:spPr>
        <p:txBody>
          <a:bodyPr wrap="none" rtlCol="0">
            <a:spAutoFit/>
          </a:bodyPr>
          <a:lstStyle/>
          <a:p>
            <a:r>
              <a:rPr lang="en-US" dirty="0">
                <a:solidFill>
                  <a:schemeClr val="bg1"/>
                </a:solidFill>
              </a:rPr>
              <a:t>1. http://www.ssa.gov/compassionateallowances/conditions.htm</a:t>
            </a:r>
          </a:p>
        </p:txBody>
      </p:sp>
    </p:spTree>
    <p:extLst>
      <p:ext uri="{BB962C8B-B14F-4D97-AF65-F5344CB8AC3E}">
        <p14:creationId xmlns:p14="http://schemas.microsoft.com/office/powerpoint/2010/main" val="877302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Personal fundraising</a:t>
            </a:r>
            <a:endParaRPr lang="en-US" dirty="0"/>
          </a:p>
        </p:txBody>
      </p:sp>
      <p:sp>
        <p:nvSpPr>
          <p:cNvPr id="3" name="Content Placeholder 2"/>
          <p:cNvSpPr>
            <a:spLocks noGrp="1"/>
          </p:cNvSpPr>
          <p:nvPr>
            <p:ph idx="1"/>
          </p:nvPr>
        </p:nvSpPr>
        <p:spPr>
          <a:xfrm>
            <a:off x="457200" y="1600200"/>
            <a:ext cx="7451558" cy="4525963"/>
          </a:xfrm>
        </p:spPr>
        <p:txBody>
          <a:bodyPr>
            <a:normAutofit/>
          </a:bodyPr>
          <a:lstStyle/>
          <a:p>
            <a:r>
              <a:rPr lang="en-US" dirty="0" smtClean="0">
                <a:hlinkClick r:id="rId3"/>
              </a:rPr>
              <a:t>www.giveforward.com</a:t>
            </a:r>
            <a:endParaRPr lang="en-US" dirty="0" smtClean="0"/>
          </a:p>
          <a:p>
            <a:r>
              <a:rPr lang="en-US" dirty="0" smtClean="0">
                <a:hlinkClick r:id="rId4"/>
              </a:rPr>
              <a:t>www.youcaring.com</a:t>
            </a:r>
            <a:endParaRPr lang="en-US" dirty="0" smtClean="0"/>
          </a:p>
          <a:p>
            <a:r>
              <a:rPr lang="en-US" dirty="0" smtClean="0">
                <a:hlinkClick r:id="rId5"/>
              </a:rPr>
              <a:t>www.gofundme.com</a:t>
            </a:r>
            <a:endParaRPr lang="en-US" dirty="0" smtClean="0"/>
          </a:p>
          <a:p>
            <a:pPr marL="0" indent="0">
              <a:buNone/>
            </a:pPr>
            <a:endParaRPr lang="en-US" dirty="0" smtClean="0"/>
          </a:p>
          <a:p>
            <a:pPr lvl="1"/>
            <a:endParaRPr lang="en-US" dirty="0" smtClean="0"/>
          </a:p>
        </p:txBody>
      </p:sp>
      <p:pic>
        <p:nvPicPr>
          <p:cNvPr id="5" name="Content Placeholder 4" descr="ABTAWordTemplatev2.jpg"/>
          <p:cNvPicPr>
            <a:picLocks/>
          </p:cNvPicPr>
          <p:nvPr/>
        </p:nvPicPr>
        <p:blipFill rotWithShape="1">
          <a:blip r:embed="rId6"/>
          <a:srcRect t="2935" r="-525" b="93602"/>
          <a:stretch/>
        </p:blipFill>
        <p:spPr>
          <a:xfrm flipV="1">
            <a:off x="0" y="1300228"/>
            <a:ext cx="9144000" cy="287383"/>
          </a:xfrm>
          <a:prstGeom prst="rect">
            <a:avLst/>
          </a:prstGeom>
        </p:spPr>
      </p:pic>
      <p:sp>
        <p:nvSpPr>
          <p:cNvPr id="4" name="TextBox 3"/>
          <p:cNvSpPr txBox="1"/>
          <p:nvPr/>
        </p:nvSpPr>
        <p:spPr>
          <a:xfrm>
            <a:off x="457200" y="6490590"/>
            <a:ext cx="6300956" cy="369332"/>
          </a:xfrm>
          <a:prstGeom prst="rect">
            <a:avLst/>
          </a:prstGeom>
          <a:noFill/>
        </p:spPr>
        <p:txBody>
          <a:bodyPr wrap="none" rtlCol="0">
            <a:spAutoFit/>
          </a:bodyPr>
          <a:lstStyle/>
          <a:p>
            <a:r>
              <a:rPr lang="en-US" dirty="0">
                <a:solidFill>
                  <a:schemeClr val="bg1"/>
                </a:solidFill>
              </a:rPr>
              <a:t>1. http://www.ssa.gov/compassionateallowances/conditions.htm</a:t>
            </a:r>
          </a:p>
        </p:txBody>
      </p:sp>
      <p:pic>
        <p:nvPicPr>
          <p:cNvPr id="6" name="Picture 5"/>
          <p:cNvPicPr>
            <a:picLocks noChangeAspect="1"/>
          </p:cNvPicPr>
          <p:nvPr/>
        </p:nvPicPr>
        <p:blipFill rotWithShape="1">
          <a:blip r:embed="rId7"/>
          <a:srcRect l="20178" t="14275" r="19773"/>
          <a:stretch/>
        </p:blipFill>
        <p:spPr>
          <a:xfrm>
            <a:off x="3852242" y="3102058"/>
            <a:ext cx="3765985" cy="3024105"/>
          </a:xfrm>
          <a:prstGeom prst="rect">
            <a:avLst/>
          </a:prstGeom>
        </p:spPr>
      </p:pic>
      <p:sp>
        <p:nvSpPr>
          <p:cNvPr id="7" name="Oval 6"/>
          <p:cNvSpPr/>
          <p:nvPr/>
        </p:nvSpPr>
        <p:spPr>
          <a:xfrm>
            <a:off x="4572000" y="4423144"/>
            <a:ext cx="2360428" cy="1446028"/>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57984" y="3321448"/>
            <a:ext cx="1103727" cy="2585323"/>
          </a:xfrm>
          <a:prstGeom prst="rect">
            <a:avLst/>
          </a:prstGeom>
          <a:noFill/>
        </p:spPr>
        <p:txBody>
          <a:bodyPr wrap="square" rtlCol="0">
            <a:spAutoFit/>
          </a:bodyPr>
          <a:lstStyle/>
          <a:p>
            <a:r>
              <a:rPr lang="en-US" i="1" dirty="0" smtClean="0">
                <a:solidFill>
                  <a:srgbClr val="7030A0"/>
                </a:solidFill>
              </a:rPr>
              <a:t>How to ask for help from family and friends? Visit the ABTA website.</a:t>
            </a:r>
            <a:endParaRPr lang="en-US" i="1" dirty="0">
              <a:solidFill>
                <a:srgbClr val="7030A0"/>
              </a:solidFill>
            </a:endParaRPr>
          </a:p>
        </p:txBody>
      </p:sp>
    </p:spTree>
    <p:extLst>
      <p:ext uri="{BB962C8B-B14F-4D97-AF65-F5344CB8AC3E}">
        <p14:creationId xmlns:p14="http://schemas.microsoft.com/office/powerpoint/2010/main" val="711059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8093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388086" cy="4525963"/>
          </a:xfrm>
        </p:spPr>
        <p:txBody>
          <a:bodyPr>
            <a:normAutofit lnSpcReduction="10000"/>
          </a:bodyPr>
          <a:lstStyle/>
          <a:p>
            <a:r>
              <a:rPr lang="en-US" dirty="0" smtClean="0"/>
              <a:t>Bring up financial issues</a:t>
            </a:r>
          </a:p>
          <a:p>
            <a:r>
              <a:rPr lang="en-US" dirty="0" smtClean="0"/>
              <a:t>Insurance</a:t>
            </a:r>
          </a:p>
          <a:p>
            <a:pPr lvl="1"/>
            <a:r>
              <a:rPr lang="en-US" dirty="0" smtClean="0"/>
              <a:t>Know your policy</a:t>
            </a:r>
          </a:p>
          <a:p>
            <a:pPr lvl="1"/>
            <a:r>
              <a:rPr lang="en-US" dirty="0" smtClean="0"/>
              <a:t>Maximize benefits</a:t>
            </a:r>
          </a:p>
          <a:p>
            <a:pPr lvl="1"/>
            <a:r>
              <a:rPr lang="en-US" dirty="0" smtClean="0"/>
              <a:t>Investigate prescription assistance</a:t>
            </a:r>
          </a:p>
          <a:p>
            <a:r>
              <a:rPr lang="en-US" dirty="0" smtClean="0"/>
              <a:t>Working</a:t>
            </a:r>
          </a:p>
          <a:p>
            <a:pPr lvl="1"/>
            <a:r>
              <a:rPr lang="en-US" dirty="0" smtClean="0"/>
              <a:t>FMLA</a:t>
            </a:r>
          </a:p>
          <a:p>
            <a:pPr lvl="1"/>
            <a:r>
              <a:rPr lang="en-US" dirty="0" smtClean="0"/>
              <a:t>Short- and long-term disability insurance</a:t>
            </a:r>
          </a:p>
          <a:p>
            <a:pPr lvl="1"/>
            <a:r>
              <a:rPr lang="en-US" dirty="0" smtClean="0"/>
              <a:t>SSDI + </a:t>
            </a:r>
            <a:r>
              <a:rPr lang="en-US" dirty="0"/>
              <a:t>Compassionate </a:t>
            </a:r>
            <a:r>
              <a:rPr lang="en-US" dirty="0" smtClean="0"/>
              <a:t>Allowance</a:t>
            </a:r>
          </a:p>
          <a:p>
            <a:pPr lvl="1"/>
            <a:r>
              <a:rPr lang="en-US" dirty="0" smtClean="0"/>
              <a:t>ADA</a:t>
            </a:r>
          </a:p>
          <a:p>
            <a:r>
              <a:rPr lang="en-US" dirty="0" smtClean="0"/>
              <a:t>Family and friends</a:t>
            </a:r>
          </a:p>
          <a:p>
            <a:pPr lvl="1"/>
            <a:r>
              <a:rPr lang="en-US" dirty="0" smtClean="0"/>
              <a:t>Everyday help</a:t>
            </a:r>
          </a:p>
          <a:p>
            <a:pPr lvl="1"/>
            <a:r>
              <a:rPr lang="en-US" dirty="0" smtClean="0"/>
              <a:t>Fundraising</a:t>
            </a:r>
          </a:p>
          <a:p>
            <a:endParaRPr lang="en-US" dirty="0" smtClean="0"/>
          </a:p>
          <a:p>
            <a:pPr lvl="1"/>
            <a:endParaRPr lang="en-US" dirty="0" smtClean="0"/>
          </a:p>
        </p:txBody>
      </p:sp>
      <p:sp>
        <p:nvSpPr>
          <p:cNvPr id="2" name="Title 1"/>
          <p:cNvSpPr>
            <a:spLocks noGrp="1"/>
          </p:cNvSpPr>
          <p:nvPr>
            <p:ph type="title"/>
          </p:nvPr>
        </p:nvSpPr>
        <p:spPr/>
        <p:txBody>
          <a:bodyPr>
            <a:normAutofit/>
          </a:bodyPr>
          <a:lstStyle/>
          <a:p>
            <a:r>
              <a:rPr lang="en-US" dirty="0" smtClean="0"/>
              <a:t>Going back to school or work</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408644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Phone:    1-800-886-ABTA (2282)</a:t>
            </a:r>
          </a:p>
          <a:p>
            <a:pPr marL="0" indent="0">
              <a:buNone/>
            </a:pPr>
            <a:r>
              <a:rPr lang="en-US" dirty="0" smtClean="0"/>
              <a:t>Email:      abtacares@abta.org</a:t>
            </a:r>
          </a:p>
          <a:p>
            <a:pPr marL="0" indent="0">
              <a:buNone/>
            </a:pPr>
            <a:endParaRPr lang="en-US" dirty="0" smtClean="0"/>
          </a:p>
          <a:p>
            <a:pPr marL="0" indent="0">
              <a:buNone/>
            </a:pPr>
            <a:r>
              <a:rPr lang="en-US" dirty="0" smtClean="0"/>
              <a:t>Online:     www.abta.org</a:t>
            </a:r>
          </a:p>
          <a:p>
            <a:pPr marL="457200" lvl="1" indent="0">
              <a:buNone/>
            </a:pPr>
            <a:r>
              <a:rPr lang="en-US" dirty="0" smtClean="0"/>
              <a:t>           www.facebook.com/theABTA </a:t>
            </a:r>
          </a:p>
          <a:p>
            <a:pPr marL="457200" lvl="1" indent="0">
              <a:buNone/>
            </a:pPr>
            <a:r>
              <a:rPr lang="en-US" dirty="0" smtClean="0"/>
              <a:t>           www.twitter.com/theABTA </a:t>
            </a:r>
          </a:p>
          <a:p>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638301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and legal concerns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Cost of brain tumor treatment</a:t>
            </a:r>
          </a:p>
          <a:p>
            <a:r>
              <a:rPr lang="en-US" dirty="0" smtClean="0"/>
              <a:t>Role of health insurance</a:t>
            </a:r>
          </a:p>
          <a:p>
            <a:r>
              <a:rPr lang="en-US" dirty="0" smtClean="0"/>
              <a:t>Employment and disability – your rights</a:t>
            </a:r>
          </a:p>
          <a:p>
            <a:r>
              <a:rPr lang="en-US" dirty="0" smtClean="0"/>
              <a:t>Prescription assistance</a:t>
            </a:r>
          </a:p>
          <a:p>
            <a:r>
              <a:rPr lang="en-US" dirty="0" smtClean="0"/>
              <a:t>Family and friends</a:t>
            </a:r>
          </a:p>
          <a:p>
            <a:r>
              <a:rPr lang="en-US" dirty="0" smtClean="0"/>
              <a:t>Financial and legal resources</a:t>
            </a:r>
          </a:p>
          <a:p>
            <a:endParaRPr lang="en-US" dirty="0" smtClean="0"/>
          </a:p>
          <a:p>
            <a:endParaRPr lang="en-US" dirty="0" smtClean="0"/>
          </a:p>
          <a:p>
            <a:endParaRPr lang="en-US" dirty="0"/>
          </a:p>
        </p:txBody>
      </p:sp>
    </p:spTree>
    <p:extLst>
      <p:ext uri="{BB962C8B-B14F-4D97-AF65-F5344CB8AC3E}">
        <p14:creationId xmlns:p14="http://schemas.microsoft.com/office/powerpoint/2010/main" val="2555591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Costs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lnSpcReduction="10000"/>
          </a:bodyPr>
          <a:lstStyle/>
          <a:p>
            <a:r>
              <a:rPr lang="en-US" dirty="0" smtClean="0"/>
              <a:t>Most expensive of all cancers</a:t>
            </a:r>
          </a:p>
          <a:p>
            <a:endParaRPr lang="en-US" dirty="0"/>
          </a:p>
          <a:p>
            <a:r>
              <a:rPr lang="en-US" dirty="0" smtClean="0"/>
              <a:t>Treatment</a:t>
            </a:r>
          </a:p>
          <a:p>
            <a:pPr lvl="1"/>
            <a:r>
              <a:rPr lang="en-US" dirty="0" smtClean="0"/>
              <a:t>Craniotomy = $50,000 - $150,000</a:t>
            </a:r>
          </a:p>
          <a:p>
            <a:pPr lvl="1"/>
            <a:r>
              <a:rPr lang="en-US" dirty="0" err="1" smtClean="0"/>
              <a:t>Add’l</a:t>
            </a:r>
            <a:r>
              <a:rPr lang="en-US" dirty="0" smtClean="0"/>
              <a:t> GBM treatment = $29,400 annually</a:t>
            </a:r>
          </a:p>
          <a:p>
            <a:pPr lvl="1"/>
            <a:r>
              <a:rPr lang="en-US" dirty="0" smtClean="0"/>
              <a:t>Expenses for additional side effects</a:t>
            </a:r>
          </a:p>
          <a:p>
            <a:pPr lvl="1"/>
            <a:endParaRPr lang="en-US" dirty="0" smtClean="0"/>
          </a:p>
          <a:p>
            <a:pPr lvl="1"/>
            <a:endParaRPr lang="en-US" dirty="0"/>
          </a:p>
          <a:p>
            <a:r>
              <a:rPr lang="en-US" dirty="0" smtClean="0"/>
              <a:t>“Hidden” costs</a:t>
            </a:r>
          </a:p>
          <a:p>
            <a:pPr lvl="1"/>
            <a:r>
              <a:rPr lang="en-US" dirty="0" smtClean="0"/>
              <a:t>Travel/</a:t>
            </a:r>
            <a:r>
              <a:rPr lang="en-US" dirty="0" err="1" smtClean="0"/>
              <a:t>transporation</a:t>
            </a:r>
            <a:endParaRPr lang="en-US" dirty="0" smtClean="0"/>
          </a:p>
          <a:p>
            <a:pPr lvl="1"/>
            <a:r>
              <a:rPr lang="en-US" dirty="0" smtClean="0"/>
              <a:t>Housing</a:t>
            </a:r>
          </a:p>
          <a:p>
            <a:pPr lvl="1"/>
            <a:r>
              <a:rPr lang="en-US" dirty="0" smtClean="0"/>
              <a:t>Childcare</a:t>
            </a:r>
          </a:p>
          <a:p>
            <a:pPr lvl="1"/>
            <a:r>
              <a:rPr lang="en-US" dirty="0" smtClean="0"/>
              <a:t>Loss of income (patient or caregiver)</a:t>
            </a:r>
          </a:p>
          <a:p>
            <a:endParaRPr lang="en-US" dirty="0" smtClean="0"/>
          </a:p>
          <a:p>
            <a:endParaRPr lang="en-US" dirty="0" smtClean="0"/>
          </a:p>
          <a:p>
            <a:endParaRPr lang="en-US" dirty="0"/>
          </a:p>
        </p:txBody>
      </p:sp>
    </p:spTree>
    <p:extLst>
      <p:ext uri="{BB962C8B-B14F-4D97-AF65-F5344CB8AC3E}">
        <p14:creationId xmlns:p14="http://schemas.microsoft.com/office/powerpoint/2010/main" val="630879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good news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Fears</a:t>
            </a:r>
          </a:p>
          <a:p>
            <a:pPr marL="457200" lvl="1" indent="0">
              <a:buNone/>
            </a:pPr>
            <a:endParaRPr lang="en-US" i="1" dirty="0" smtClean="0">
              <a:solidFill>
                <a:srgbClr val="7030A0"/>
              </a:solidFill>
            </a:endParaRPr>
          </a:p>
          <a:p>
            <a:pPr marL="457200" lvl="1" indent="0">
              <a:buNone/>
            </a:pPr>
            <a:r>
              <a:rPr lang="en-US" i="1" dirty="0" smtClean="0">
                <a:solidFill>
                  <a:srgbClr val="7030A0"/>
                </a:solidFill>
              </a:rPr>
              <a:t>“</a:t>
            </a:r>
            <a:r>
              <a:rPr lang="en-US" i="1" dirty="0" smtClean="0">
                <a:solidFill>
                  <a:srgbClr val="7030A0"/>
                </a:solidFill>
              </a:rPr>
              <a:t>If I bring up financial issues during treatment it could impact my care.”</a:t>
            </a:r>
          </a:p>
          <a:p>
            <a:pPr marL="457200" lvl="1" indent="0">
              <a:buNone/>
            </a:pPr>
            <a:endParaRPr lang="en-US" i="1" dirty="0" smtClean="0">
              <a:solidFill>
                <a:srgbClr val="7030A0"/>
              </a:solidFill>
            </a:endParaRPr>
          </a:p>
          <a:p>
            <a:pPr marL="457200" lvl="1" indent="0">
              <a:buNone/>
            </a:pPr>
            <a:r>
              <a:rPr lang="en-US" i="1" dirty="0" smtClean="0">
                <a:solidFill>
                  <a:srgbClr val="7030A0"/>
                </a:solidFill>
              </a:rPr>
              <a:t>“I might get a ‘cheaper’ treatment.”</a:t>
            </a:r>
          </a:p>
          <a:p>
            <a:pPr lvl="1"/>
            <a:endParaRPr lang="en-US" dirty="0"/>
          </a:p>
          <a:p>
            <a:r>
              <a:rPr lang="en-US" dirty="0" smtClean="0"/>
              <a:t>Money is not a factor in treatment</a:t>
            </a:r>
          </a:p>
          <a:p>
            <a:pPr lvl="1"/>
            <a:r>
              <a:rPr lang="en-US" dirty="0" smtClean="0"/>
              <a:t>Team treats each patient to the best of their ability</a:t>
            </a:r>
          </a:p>
          <a:p>
            <a:pPr lvl="1"/>
            <a:r>
              <a:rPr lang="en-US" dirty="0" smtClean="0"/>
              <a:t>Government and private sources available</a:t>
            </a:r>
          </a:p>
          <a:p>
            <a:endParaRPr lang="en-US" dirty="0" smtClean="0"/>
          </a:p>
          <a:p>
            <a:endParaRPr lang="en-US" dirty="0"/>
          </a:p>
        </p:txBody>
      </p:sp>
    </p:spTree>
    <p:extLst>
      <p:ext uri="{BB962C8B-B14F-4D97-AF65-F5344CB8AC3E}">
        <p14:creationId xmlns:p14="http://schemas.microsoft.com/office/powerpoint/2010/main" val="2179080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361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insurance</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Types of insurance</a:t>
            </a:r>
          </a:p>
          <a:p>
            <a:pPr lvl="1"/>
            <a:r>
              <a:rPr lang="en-US" dirty="0" smtClean="0"/>
              <a:t>Employer plans (HMO, PPO)</a:t>
            </a:r>
          </a:p>
          <a:p>
            <a:pPr lvl="1"/>
            <a:r>
              <a:rPr lang="en-US" dirty="0" smtClean="0"/>
              <a:t>Private insurance</a:t>
            </a:r>
          </a:p>
          <a:p>
            <a:pPr lvl="1"/>
            <a:r>
              <a:rPr lang="en-US" dirty="0" smtClean="0"/>
              <a:t>Government</a:t>
            </a:r>
          </a:p>
          <a:p>
            <a:pPr lvl="2"/>
            <a:r>
              <a:rPr lang="en-US" dirty="0" smtClean="0"/>
              <a:t>Medicaid</a:t>
            </a:r>
          </a:p>
          <a:p>
            <a:pPr lvl="2"/>
            <a:r>
              <a:rPr lang="en-US" dirty="0" smtClean="0"/>
              <a:t>Medicare</a:t>
            </a:r>
          </a:p>
          <a:p>
            <a:endParaRPr lang="en-US" dirty="0" smtClean="0"/>
          </a:p>
          <a:p>
            <a:endParaRPr lang="en-US" dirty="0"/>
          </a:p>
        </p:txBody>
      </p:sp>
    </p:spTree>
    <p:extLst>
      <p:ext uri="{BB962C8B-B14F-4D97-AF65-F5344CB8AC3E}">
        <p14:creationId xmlns:p14="http://schemas.microsoft.com/office/powerpoint/2010/main" val="141192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Maximizing health insurance</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r>
              <a:rPr lang="en-US" dirty="0" smtClean="0"/>
              <a:t>Print out a copy of your policy</a:t>
            </a:r>
          </a:p>
          <a:p>
            <a:endParaRPr lang="en-US" dirty="0" smtClean="0"/>
          </a:p>
          <a:p>
            <a:r>
              <a:rPr lang="en-US" dirty="0" smtClean="0"/>
              <a:t>Find people who can help</a:t>
            </a:r>
          </a:p>
          <a:p>
            <a:pPr lvl="1"/>
            <a:r>
              <a:rPr lang="en-US" dirty="0" smtClean="0"/>
              <a:t>Insurance </a:t>
            </a:r>
            <a:r>
              <a:rPr lang="en-US" dirty="0" smtClean="0"/>
              <a:t>company </a:t>
            </a:r>
            <a:r>
              <a:rPr lang="en-US" dirty="0" smtClean="0">
                <a:sym typeface="Wingdings" panose="05000000000000000000" pitchFamily="2" charset="2"/>
              </a:rPr>
              <a:t></a:t>
            </a:r>
            <a:r>
              <a:rPr lang="en-US" dirty="0" smtClean="0"/>
              <a:t> </a:t>
            </a:r>
            <a:r>
              <a:rPr lang="en-US" dirty="0" smtClean="0"/>
              <a:t>request case manager</a:t>
            </a:r>
          </a:p>
          <a:p>
            <a:pPr lvl="1"/>
            <a:r>
              <a:rPr lang="en-US" dirty="0" smtClean="0"/>
              <a:t>Hospital/clinic </a:t>
            </a:r>
            <a:r>
              <a:rPr lang="en-US" dirty="0" smtClean="0">
                <a:sym typeface="Wingdings" panose="05000000000000000000" pitchFamily="2" charset="2"/>
              </a:rPr>
              <a:t></a:t>
            </a:r>
            <a:r>
              <a:rPr lang="en-US" dirty="0" smtClean="0"/>
              <a:t> </a:t>
            </a:r>
            <a:r>
              <a:rPr lang="en-US" dirty="0" smtClean="0"/>
              <a:t>social worker</a:t>
            </a:r>
          </a:p>
          <a:p>
            <a:pPr lvl="1"/>
            <a:endParaRPr lang="en-US" dirty="0" smtClean="0"/>
          </a:p>
          <a:p>
            <a:r>
              <a:rPr lang="en-US" dirty="0" smtClean="0"/>
              <a:t>Keep careful records</a:t>
            </a:r>
          </a:p>
          <a:p>
            <a:pPr lvl="1"/>
            <a:r>
              <a:rPr lang="en-US" dirty="0" smtClean="0"/>
              <a:t>Phone log</a:t>
            </a:r>
          </a:p>
          <a:p>
            <a:pPr lvl="1"/>
            <a:r>
              <a:rPr lang="en-US" dirty="0" smtClean="0"/>
              <a:t>Written approvals</a:t>
            </a:r>
          </a:p>
          <a:p>
            <a:pPr lvl="1"/>
            <a:r>
              <a:rPr lang="en-US" dirty="0" smtClean="0"/>
              <a:t>Check for pre-authorizations</a:t>
            </a:r>
          </a:p>
          <a:p>
            <a:pPr lvl="1"/>
            <a:r>
              <a:rPr lang="en-US" dirty="0" smtClean="0"/>
              <a:t>Review bills and “Explanation of Benefits” (EOB) documents for mistakes</a:t>
            </a:r>
          </a:p>
          <a:p>
            <a:endParaRPr lang="en-US" dirty="0" smtClean="0"/>
          </a:p>
          <a:p>
            <a:endParaRPr lang="en-US" dirty="0"/>
          </a:p>
        </p:txBody>
      </p:sp>
    </p:spTree>
    <p:extLst>
      <p:ext uri="{BB962C8B-B14F-4D97-AF65-F5344CB8AC3E}">
        <p14:creationId xmlns:p14="http://schemas.microsoft.com/office/powerpoint/2010/main" val="4284065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insurance appeals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normAutofit/>
          </a:bodyPr>
          <a:lstStyle/>
          <a:p>
            <a:endParaRPr lang="en-US" dirty="0" smtClean="0"/>
          </a:p>
          <a:p>
            <a:endParaRPr lang="en-US" dirty="0"/>
          </a:p>
        </p:txBody>
      </p:sp>
      <p:sp>
        <p:nvSpPr>
          <p:cNvPr id="7" name="Content Placeholder 2"/>
          <p:cNvSpPr txBox="1">
            <a:spLocks/>
          </p:cNvSpPr>
          <p:nvPr/>
        </p:nvSpPr>
        <p:spPr>
          <a:xfrm>
            <a:off x="609600" y="1752600"/>
            <a:ext cx="7448341" cy="4525963"/>
          </a:xfrm>
          <a:prstGeom prst="rect">
            <a:avLst/>
          </a:prstGeom>
        </p:spPr>
        <p:txBody>
          <a:bodyPr vert="horz" lIns="91440" tIns="45720" rIns="91440" bIns="45720" rtlCol="0">
            <a:normAutofit/>
          </a:bodyPr>
          <a:lstStyle>
            <a:lvl1pPr marL="342900" indent="-342900" algn="l" defTabSz="457200" rtl="0" eaLnBrk="1" latinLnBrk="0" hangingPunct="1">
              <a:spcBef>
                <a:spcPts val="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ts val="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ts val="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ts val="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Denial of benefits</a:t>
            </a:r>
          </a:p>
          <a:p>
            <a:pPr lvl="1"/>
            <a:r>
              <a:rPr lang="en-US" dirty="0" smtClean="0"/>
              <a:t>Note appeal deadlines</a:t>
            </a:r>
          </a:p>
          <a:p>
            <a:pPr marL="0" indent="0">
              <a:buNone/>
            </a:pPr>
            <a:endParaRPr lang="en-US" dirty="0"/>
          </a:p>
          <a:p>
            <a:r>
              <a:rPr lang="en-US" dirty="0" smtClean="0"/>
              <a:t>Resources</a:t>
            </a:r>
          </a:p>
          <a:p>
            <a:pPr lvl="1"/>
            <a:r>
              <a:rPr lang="en-US" dirty="0" smtClean="0"/>
              <a:t>Social worker/financial counselor at hospital/clinic</a:t>
            </a:r>
          </a:p>
          <a:p>
            <a:pPr lvl="1"/>
            <a:r>
              <a:rPr lang="en-US" dirty="0" smtClean="0"/>
              <a:t>Employer/HR rep</a:t>
            </a:r>
          </a:p>
          <a:p>
            <a:pPr lvl="1"/>
            <a:r>
              <a:rPr lang="en-US" dirty="0" smtClean="0"/>
              <a:t>Legal services</a:t>
            </a:r>
          </a:p>
          <a:p>
            <a:pPr lvl="2"/>
            <a:r>
              <a:rPr lang="en-US" dirty="0" smtClean="0"/>
              <a:t>National Cancer </a:t>
            </a:r>
            <a:r>
              <a:rPr lang="en-US" dirty="0"/>
              <a:t>Legal Services Network (NCLSN, </a:t>
            </a:r>
            <a:r>
              <a:rPr lang="en-US" dirty="0">
                <a:hlinkClick r:id="rId4"/>
              </a:rPr>
              <a:t>nclsn.org</a:t>
            </a:r>
            <a:r>
              <a:rPr lang="en-US" dirty="0" smtClean="0"/>
              <a:t>)</a:t>
            </a:r>
          </a:p>
          <a:p>
            <a:pPr lvl="2"/>
            <a:r>
              <a:rPr lang="en-US" dirty="0" smtClean="0"/>
              <a:t>State insurance </a:t>
            </a:r>
            <a:r>
              <a:rPr lang="en-US" dirty="0"/>
              <a:t>commissioner or consumer protection agency.</a:t>
            </a:r>
          </a:p>
          <a:p>
            <a:pPr lvl="2"/>
            <a:endParaRPr lang="en-US" dirty="0" smtClean="0"/>
          </a:p>
          <a:p>
            <a:pPr lvl="1"/>
            <a:endParaRPr lang="en-US" dirty="0" smtClean="0"/>
          </a:p>
          <a:p>
            <a:endParaRPr lang="en-US" dirty="0"/>
          </a:p>
        </p:txBody>
      </p:sp>
    </p:spTree>
    <p:extLst>
      <p:ext uri="{BB962C8B-B14F-4D97-AF65-F5344CB8AC3E}">
        <p14:creationId xmlns:p14="http://schemas.microsoft.com/office/powerpoint/2010/main" val="702666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22265</TotalTime>
  <Words>3512</Words>
  <Application>Microsoft Office PowerPoint</Application>
  <PresentationFormat>On-screen Show (4:3)</PresentationFormat>
  <Paragraphs>407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Financial and Legal Concerns</vt:lpstr>
      <vt:lpstr>Talking about Money</vt:lpstr>
      <vt:lpstr>Financial and legal concerns</vt:lpstr>
      <vt:lpstr>Costs</vt:lpstr>
      <vt:lpstr>The good news</vt:lpstr>
      <vt:lpstr>Health Insurance</vt:lpstr>
      <vt:lpstr>Role of insurance</vt:lpstr>
      <vt:lpstr>Maximizing health insurance</vt:lpstr>
      <vt:lpstr>Health insurance appeals</vt:lpstr>
      <vt:lpstr>COBRA</vt:lpstr>
      <vt:lpstr>Affordable Care Act (ACA)</vt:lpstr>
      <vt:lpstr>Prescription Assistance</vt:lpstr>
      <vt:lpstr>Temodar Assistance</vt:lpstr>
      <vt:lpstr>WORKING</vt:lpstr>
      <vt:lpstr>To work or not to work?</vt:lpstr>
      <vt:lpstr>Family Medical Leave Act (FMLA)</vt:lpstr>
      <vt:lpstr>Short- and long-term disability insurance</vt:lpstr>
      <vt:lpstr>Social Security Disability Insurance (SSDI)</vt:lpstr>
      <vt:lpstr>SSDI (cont.)</vt:lpstr>
      <vt:lpstr>Work rights</vt:lpstr>
      <vt:lpstr>Other sources of Assistance</vt:lpstr>
      <vt:lpstr>Family and Friends</vt:lpstr>
      <vt:lpstr>Personal fundraising</vt:lpstr>
      <vt:lpstr>SUMMARY</vt:lpstr>
      <vt:lpstr>Going back to school or work</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Keegan</dc:creator>
  <cp:lastModifiedBy>Vincent Rock</cp:lastModifiedBy>
  <cp:revision>229</cp:revision>
  <cp:lastPrinted>2014-11-21T14:50:36Z</cp:lastPrinted>
  <dcterms:created xsi:type="dcterms:W3CDTF">2014-04-08T23:27:23Z</dcterms:created>
  <dcterms:modified xsi:type="dcterms:W3CDTF">2017-03-27T21:54:51Z</dcterms:modified>
</cp:coreProperties>
</file>